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1" r:id="rId1"/>
  </p:sldMasterIdLst>
  <p:notesMasterIdLst>
    <p:notesMasterId r:id="rId27"/>
  </p:notesMasterIdLst>
  <p:sldIdLst>
    <p:sldId id="256" r:id="rId2"/>
    <p:sldId id="271" r:id="rId3"/>
    <p:sldId id="283" r:id="rId4"/>
    <p:sldId id="284" r:id="rId5"/>
    <p:sldId id="270" r:id="rId6"/>
    <p:sldId id="266" r:id="rId7"/>
    <p:sldId id="265" r:id="rId8"/>
    <p:sldId id="264" r:id="rId9"/>
    <p:sldId id="268" r:id="rId10"/>
    <p:sldId id="267" r:id="rId11"/>
    <p:sldId id="269" r:id="rId12"/>
    <p:sldId id="274" r:id="rId13"/>
    <p:sldId id="258" r:id="rId14"/>
    <p:sldId id="272" r:id="rId15"/>
    <p:sldId id="275" r:id="rId16"/>
    <p:sldId id="277" r:id="rId17"/>
    <p:sldId id="259" r:id="rId18"/>
    <p:sldId id="278" r:id="rId19"/>
    <p:sldId id="273" r:id="rId20"/>
    <p:sldId id="280" r:id="rId21"/>
    <p:sldId id="282" r:id="rId22"/>
    <p:sldId id="281" r:id="rId23"/>
    <p:sldId id="285" r:id="rId24"/>
    <p:sldId id="999" r:id="rId25"/>
    <p:sldId id="1000" r:id="rId2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5FF"/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05"/>
    <p:restoredTop sz="96327"/>
  </p:normalViewPr>
  <p:slideViewPr>
    <p:cSldViewPr snapToGrid="0">
      <p:cViewPr varScale="1">
        <p:scale>
          <a:sx n="128" d="100"/>
          <a:sy n="128" d="100"/>
        </p:scale>
        <p:origin x="18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1E407-6178-2A48-95C5-5D8F7A5623B2}" type="datetimeFigureOut">
              <a:rPr lang="en-US" smtClean="0"/>
              <a:t>2/16/24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D7812-DB49-1D4B-ABA7-E80A4F237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96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10B48-BF41-DA6F-7228-64E2EBEE4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46C9D4-6D38-4C74-A85C-BB70A4E7E9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1F1E6-1951-73EB-1803-0748744B5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B30E4-1845-BDF2-2C33-2E6D0C2FC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13A74-81BF-5891-623A-5634A742A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F3EB5D-E9EE-044A-9F5C-90E9AE7C63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116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EA4BA-B209-40AE-8037-492C35C60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51F51-E7DD-E831-8190-347B95F4F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50838-C12B-BFBB-CED3-6336BEC7D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199DB-C0CB-708A-AA95-142F3BB12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028E5-F837-C7A0-1B8E-651BCD5F8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F12DA-D903-5E0E-1AEE-306337147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D83DE-29A2-C978-BD47-383295224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AF56D-EFCE-02E5-423E-F106C5D3D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3CA3C-18A1-E51E-3893-D97A6B7F5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6ACD4-CBDB-8CE8-9C3A-99584C077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DC0F23-B49A-C947-AEAC-83C913DDA3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863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EC539-6E56-EF3A-B66B-B9A831DA6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F01D2-EE3C-69C0-DC20-10E26D418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03EB87-E3BB-FE7D-392F-C6F9A51318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55E699-6F4B-9D18-28EF-BF10E9312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2D3F7D-D761-0B96-2331-21149908A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5EFDB6-E4E3-66EB-A5A9-F8A744152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1E339-890A-A549-8F88-311E08EB25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9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452E1-487F-C75E-3978-1E51F9168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E0B022-4F38-5171-26F3-104D6C689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2D3C88-5A93-9ABA-C819-CBCCE5095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3646F8-C23D-4C33-09E0-09113E5F22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99736F-B7BA-9520-80C7-F8106D0420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2E0BEE-DA43-8F47-9513-F5C3A09CF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FC29DE-3DE6-49D6-D7DD-34D66C474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A14A9B-BF89-4444-866C-84E16084B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E378A-C521-6348-9AC0-85D3E0AFCD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344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806FB-7419-0C7A-806B-F114CFB86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BF6C03-DD60-CEB7-4556-12E5B7BDB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8F0BC4-A559-32FA-B596-24555BF88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687E5E-842F-723A-B023-5D009F805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992A14-EF95-FF4E-B6A9-197A2F84F7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09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B18EFD-789B-860D-B611-62EC7C4E5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A159F8-8DB3-C71D-37DF-254A86025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A6E2CC-6CCE-B403-382F-23FCA6316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E290F7-B437-3440-8A81-6971575724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4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0E896-56A1-CAED-3310-AC40179FA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F6C1E-FAD6-3C1C-34ED-58C44EFCB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D49F9-0E2A-25DA-1E9F-CAFF2B7C87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C581DD-21B6-DCB6-7BF6-88EFBF9E8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82531B-23AC-E444-85A5-6371F43AA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9481D-88BC-138F-462B-E2F15C79B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8AA0C0-B63F-B748-95F8-3E53DF34DE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169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EA750-4AF4-DC49-0B95-7616EC700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A6621D-9740-445C-C72D-16DBEB3A03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A73BC-50E5-30FC-FDD9-0E9BC85F7A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ED3632-905D-74BF-5E68-79760E63A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A45976-4D72-466F-617A-8BF67001D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935144-C7FE-C5EF-6B43-7F4F3D9F0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FF6107-1329-864D-8104-E6B4F5B769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65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8584D-74AC-C2E0-5FEB-0D362A102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E238D9-C2C6-01CD-4116-1C5AD45D1E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1AB03-3C9E-CCF3-D9C3-55638B70B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C729A-39DF-872A-3138-16DE15C9E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0096B-07AF-718A-0B17-FB513CAFB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00E972-EA06-FD4A-A571-F71D388EF5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8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08E1E0-6622-AA7C-90EC-6A15220154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91299D-3A43-B1C9-C28A-C86B66D62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2847A-FD32-6BC4-605E-B31C88BCB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CCA1B-6559-FFAF-4F1D-07EF01CDE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D7150-A416-A15C-D65E-C14426EDA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D3379D-A395-B442-8624-BF470AA4F6F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019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6E7261-4795-2991-AAA0-75456533E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92024-08C2-B1F3-1628-752F91831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14393-F658-4013-3796-CC868C7022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42D1C-8B7B-357C-C6C1-09CD9EEA65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8C3AE-5900-EBFD-3B10-C50909FC1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052E580-3D7E-F145-A2B0-0EBED8640AF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3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feandcivilschools.com/2024" TargetMode="External"/><Relationship Id="rId2" Type="http://schemas.openxmlformats.org/officeDocument/2006/relationships/hyperlink" Target="https://www.safeandcivilschools.com/explicit-instructio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14B21-B840-E224-553F-BA9DC8888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56441"/>
            <a:ext cx="9144000" cy="2387600"/>
          </a:xfrm>
          <a:solidFill>
            <a:srgbClr val="FF8AD8"/>
          </a:solidFill>
        </p:spPr>
        <p:txBody>
          <a:bodyPr/>
          <a:lstStyle/>
          <a:p>
            <a:r>
              <a:rPr lang="en-US" b="1" dirty="0"/>
              <a:t>The Heart of Teaching </a:t>
            </a:r>
            <a:br>
              <a:rPr lang="en-US" b="1" dirty="0"/>
            </a:br>
            <a:r>
              <a:rPr lang="en-US" b="1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732CF1-5698-8FD1-254C-442D26144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532" y="3429000"/>
            <a:ext cx="8259416" cy="2387600"/>
          </a:xfrm>
        </p:spPr>
        <p:txBody>
          <a:bodyPr/>
          <a:lstStyle/>
          <a:p>
            <a:r>
              <a:rPr lang="en-US" sz="2400" dirty="0"/>
              <a:t>February 15, 2024 </a:t>
            </a:r>
          </a:p>
          <a:p>
            <a:r>
              <a:rPr lang="en-US" sz="2800" b="1" dirty="0"/>
              <a:t>Anita L. Archer, PhD</a:t>
            </a:r>
            <a:endParaRPr lang="en-US" sz="2400" dirty="0"/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Explicit Instruction Academy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Webinar Series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Sponsored by Safe &amp; Civil Schools and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Ancora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Publishing </a:t>
            </a:r>
            <a:endParaRPr lang="en-US" altLang="en-US" sz="2000" i="1" dirty="0">
              <a:solidFill>
                <a:srgbClr val="0000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24BF5B-A8C6-5193-F1B0-661976462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F3EB5D-E9EE-044A-9F5C-90E9AE7C63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958ECA20-5FBC-BA7A-0DAF-54835F5DFEEA}"/>
              </a:ext>
            </a:extLst>
          </p:cNvPr>
          <p:cNvSpPr/>
          <p:nvPr/>
        </p:nvSpPr>
        <p:spPr>
          <a:xfrm>
            <a:off x="7486650" y="1535735"/>
            <a:ext cx="685800" cy="6858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8340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CFEF6-EAD1-698B-F882-809D5B6AD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24960"/>
            <a:ext cx="9143999" cy="1325563"/>
          </a:xfrm>
          <a:solidFill>
            <a:srgbClr val="FF8AD8"/>
          </a:solidFill>
        </p:spPr>
        <p:txBody>
          <a:bodyPr/>
          <a:lstStyle/>
          <a:p>
            <a:r>
              <a:rPr lang="en-US" dirty="0">
                <a:latin typeface="+mn-lt"/>
              </a:rPr>
              <a:t>				</a:t>
            </a:r>
            <a:r>
              <a:rPr lang="en-US" b="1" dirty="0">
                <a:latin typeface="+mn-lt"/>
              </a:rPr>
              <a:t>VALENTINE’S DAY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5F4A08-D198-0D5A-D66E-18E5D5729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BB9708-A823-FE39-7695-14CA54D88A5C}"/>
              </a:ext>
            </a:extLst>
          </p:cNvPr>
          <p:cNvSpPr txBox="1"/>
          <p:nvPr/>
        </p:nvSpPr>
        <p:spPr>
          <a:xfrm>
            <a:off x="2176670" y="3896139"/>
            <a:ext cx="5456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b="1" dirty="0"/>
              <a:t>Dedicated to my 4</a:t>
            </a:r>
            <a:r>
              <a:rPr lang="en-US" b="1" baseline="30000" dirty="0"/>
              <a:t>th</a:t>
            </a:r>
            <a:r>
              <a:rPr lang="en-US" b="1" dirty="0"/>
              <a:t> Grade Teacher Mrs. Finkle	      </a:t>
            </a:r>
            <a:r>
              <a:rPr lang="en-US" dirty="0"/>
              <a:t>   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4292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2F729-8CEA-1A7F-C890-6D54ADFC8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1094"/>
            <a:ext cx="9144000" cy="994172"/>
          </a:xfrm>
          <a:solidFill>
            <a:srgbClr val="FF85FF"/>
          </a:solidFill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br>
              <a:rPr lang="en-US" dirty="0"/>
            </a:br>
            <a:r>
              <a:rPr lang="en-US" dirty="0"/>
              <a:t>	        </a:t>
            </a:r>
            <a:r>
              <a:rPr lang="en-US" sz="3600" b="1" dirty="0">
                <a:latin typeface="Arial" panose="020B0604020202020204" pitchFamily="34" charset="0"/>
                <a:ea typeface="DengXian" panose="02010600030101010101" pitchFamily="2" charset="-122"/>
              </a:rPr>
              <a:t>Our Goal</a:t>
            </a:r>
            <a:r>
              <a:rPr lang="en-US" sz="3600" b="1" i="1" dirty="0">
                <a:latin typeface="Arial" panose="020B0604020202020204" pitchFamily="34" charset="0"/>
                <a:ea typeface="DengXian" panose="02010600030101010101" pitchFamily="2" charset="-122"/>
              </a:rPr>
              <a:t>   </a:t>
            </a:r>
            <a:br>
              <a:rPr lang="en-US" b="1" dirty="0">
                <a:latin typeface="Arial" panose="020B0604020202020204" pitchFamily="34" charset="0"/>
                <a:ea typeface="DengXian" panose="02010600030101010101" pitchFamily="2" charset="-122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EC191-C246-C2B9-3BC0-131CB222D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544417"/>
            <a:ext cx="7886700" cy="3632546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/>
              <a:t>				</a:t>
            </a:r>
            <a:r>
              <a:rPr lang="en-US" sz="2400" b="1" dirty="0"/>
              <a:t>Learning</a:t>
            </a:r>
            <a:br>
              <a:rPr lang="en-US" sz="2400" b="1" dirty="0"/>
            </a:br>
            <a:endParaRPr lang="en-US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				Learning</a:t>
            </a:r>
            <a:br>
              <a:rPr lang="en-US" sz="2400" b="1" dirty="0"/>
            </a:br>
            <a:endParaRPr lang="en-US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				Learning</a:t>
            </a:r>
            <a:br>
              <a:rPr lang="en-US" sz="2400" b="1" dirty="0"/>
            </a:br>
            <a:endParaRPr lang="en-US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				Learning</a:t>
            </a:r>
            <a:br>
              <a:rPr lang="en-US" sz="2400" b="1" dirty="0"/>
            </a:br>
            <a:endParaRPr lang="en-US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				Learning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		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				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Heart 3">
            <a:extLst>
              <a:ext uri="{FF2B5EF4-FFF2-40B4-BE49-F238E27FC236}">
                <a16:creationId xmlns:a16="http://schemas.microsoft.com/office/drawing/2014/main" id="{7BA27ED7-33B9-4A51-0BBF-6FDD65C8BBA5}"/>
              </a:ext>
            </a:extLst>
          </p:cNvPr>
          <p:cNvSpPr/>
          <p:nvPr/>
        </p:nvSpPr>
        <p:spPr>
          <a:xfrm>
            <a:off x="5135217" y="1306142"/>
            <a:ext cx="685800" cy="6858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7199AC-8754-13F1-77EE-3483B87E6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Heart 5">
            <a:extLst>
              <a:ext uri="{FF2B5EF4-FFF2-40B4-BE49-F238E27FC236}">
                <a16:creationId xmlns:a16="http://schemas.microsoft.com/office/drawing/2014/main" id="{9A54CDA2-7C63-F213-3176-6206551FF94F}"/>
              </a:ext>
            </a:extLst>
          </p:cNvPr>
          <p:cNvSpPr/>
          <p:nvPr/>
        </p:nvSpPr>
        <p:spPr>
          <a:xfrm>
            <a:off x="5901359" y="1267589"/>
            <a:ext cx="685800" cy="6858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" name="Heart 6">
            <a:extLst>
              <a:ext uri="{FF2B5EF4-FFF2-40B4-BE49-F238E27FC236}">
                <a16:creationId xmlns:a16="http://schemas.microsoft.com/office/drawing/2014/main" id="{F0384013-08C5-7168-EF30-5202ED3CDA8F}"/>
              </a:ext>
            </a:extLst>
          </p:cNvPr>
          <p:cNvSpPr/>
          <p:nvPr/>
        </p:nvSpPr>
        <p:spPr>
          <a:xfrm>
            <a:off x="6720508" y="1267589"/>
            <a:ext cx="685800" cy="6858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2499BD12-201C-037D-64A0-E857CCF0B251}"/>
              </a:ext>
            </a:extLst>
          </p:cNvPr>
          <p:cNvSpPr/>
          <p:nvPr/>
        </p:nvSpPr>
        <p:spPr>
          <a:xfrm>
            <a:off x="7589354" y="1267589"/>
            <a:ext cx="685800" cy="6858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93565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2F729-8CEA-1A7F-C890-6D54ADFC8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1094"/>
            <a:ext cx="9144000" cy="994172"/>
          </a:xfrm>
          <a:solidFill>
            <a:srgbClr val="FF85FF"/>
          </a:solidFill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br>
              <a:rPr lang="en-US" dirty="0"/>
            </a:br>
            <a:r>
              <a:rPr lang="en-US" dirty="0"/>
              <a:t>	</a:t>
            </a:r>
            <a:r>
              <a:rPr lang="en-US" sz="2700" b="1" dirty="0">
                <a:latin typeface="Arial" panose="020B0604020202020204" pitchFamily="34" charset="0"/>
                <a:ea typeface="DengXian" panose="02010600030101010101" pitchFamily="2" charset="-122"/>
              </a:rPr>
              <a:t>Our Super Power - Teaching </a:t>
            </a:r>
            <a:br>
              <a:rPr lang="en-US" b="1" dirty="0">
                <a:latin typeface="Arial" panose="020B0604020202020204" pitchFamily="34" charset="0"/>
                <a:ea typeface="DengXian" panose="02010600030101010101" pitchFamily="2" charset="-122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EC191-C246-C2B9-3BC0-131CB222D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26468"/>
            <a:ext cx="7886700" cy="4055061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/>
              <a:t>				</a:t>
            </a:r>
            <a:r>
              <a:rPr lang="en-US" sz="2400" b="1" dirty="0"/>
              <a:t>Teaching               Learning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				Teaching                Learning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				Teaching                Learning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				</a:t>
            </a:r>
            <a:r>
              <a:rPr lang="en-US" sz="2400" b="1" dirty="0"/>
              <a:t>Teaching                Learning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				Teaching                Learning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			</a:t>
            </a:r>
            <a:r>
              <a:rPr lang="en-US" sz="2000" b="1" dirty="0"/>
              <a:t> </a:t>
            </a:r>
            <a:r>
              <a:rPr lang="en-US" sz="2400" b="1" dirty="0"/>
              <a:t>Teaching </a:t>
            </a:r>
            <a:r>
              <a:rPr lang="en-US" sz="2000" b="1" dirty="0"/>
              <a:t>                 </a:t>
            </a:r>
            <a:r>
              <a:rPr lang="en-US" sz="2400" b="1" dirty="0"/>
              <a:t>Learning</a:t>
            </a: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986C6AFA-00E4-4746-80E1-F7D2E3606C12}"/>
              </a:ext>
            </a:extLst>
          </p:cNvPr>
          <p:cNvSpPr/>
          <p:nvPr/>
        </p:nvSpPr>
        <p:spPr>
          <a:xfrm>
            <a:off x="4702628" y="2226469"/>
            <a:ext cx="733806" cy="3634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A30E4BEC-4D83-A700-8057-4AC8B335446D}"/>
              </a:ext>
            </a:extLst>
          </p:cNvPr>
          <p:cNvSpPr/>
          <p:nvPr/>
        </p:nvSpPr>
        <p:spPr>
          <a:xfrm>
            <a:off x="4716240" y="2924747"/>
            <a:ext cx="733806" cy="3634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1C54069B-238D-D93D-6462-5C190AD4485F}"/>
              </a:ext>
            </a:extLst>
          </p:cNvPr>
          <p:cNvSpPr/>
          <p:nvPr/>
        </p:nvSpPr>
        <p:spPr>
          <a:xfrm>
            <a:off x="4716240" y="3585676"/>
            <a:ext cx="733806" cy="3634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37774764-7877-6967-2B85-DE2A0466EF93}"/>
              </a:ext>
            </a:extLst>
          </p:cNvPr>
          <p:cNvSpPr/>
          <p:nvPr/>
        </p:nvSpPr>
        <p:spPr>
          <a:xfrm>
            <a:off x="4716240" y="4235675"/>
            <a:ext cx="733806" cy="3634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483ACAFB-4DF8-DD30-DEED-85D134E9AF0D}"/>
              </a:ext>
            </a:extLst>
          </p:cNvPr>
          <p:cNvSpPr/>
          <p:nvPr/>
        </p:nvSpPr>
        <p:spPr>
          <a:xfrm>
            <a:off x="4716240" y="4882088"/>
            <a:ext cx="733806" cy="3634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8F513-EEF0-D502-F6EC-92D3DC52B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3504CB49-7B42-F7DA-2E77-0B6F3E932A79}"/>
              </a:ext>
            </a:extLst>
          </p:cNvPr>
          <p:cNvSpPr/>
          <p:nvPr/>
        </p:nvSpPr>
        <p:spPr>
          <a:xfrm>
            <a:off x="6934200" y="1285280"/>
            <a:ext cx="685800" cy="6858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27B7CAC8-116E-AAF7-03C8-C046E386BF62}"/>
              </a:ext>
            </a:extLst>
          </p:cNvPr>
          <p:cNvSpPr/>
          <p:nvPr/>
        </p:nvSpPr>
        <p:spPr>
          <a:xfrm>
            <a:off x="4716240" y="5506324"/>
            <a:ext cx="733806" cy="3634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2000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DBA79-B9C0-20BA-F6C7-5A7D70D31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016413"/>
          </a:xfrm>
          <a:solidFill>
            <a:srgbClr val="FF8AD8"/>
          </a:solidFill>
        </p:spPr>
        <p:txBody>
          <a:bodyPr/>
          <a:lstStyle/>
          <a:p>
            <a:r>
              <a:rPr lang="en-US" dirty="0">
                <a:latin typeface="+mn-lt"/>
              </a:rPr>
              <a:t>Bodies of Knowledge  - Profession of Teaching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5A44D-D866-CA67-A06B-6CDF4970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15D1221-8E6F-10FB-04B3-3E9330765354}"/>
              </a:ext>
            </a:extLst>
          </p:cNvPr>
          <p:cNvSpPr/>
          <p:nvPr/>
        </p:nvSpPr>
        <p:spPr>
          <a:xfrm>
            <a:off x="2626001" y="3712059"/>
            <a:ext cx="2862469" cy="2464904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9669BC1-012C-3543-482E-577B1205656D}"/>
              </a:ext>
            </a:extLst>
          </p:cNvPr>
          <p:cNvSpPr/>
          <p:nvPr/>
        </p:nvSpPr>
        <p:spPr>
          <a:xfrm>
            <a:off x="1056861" y="2142514"/>
            <a:ext cx="2862469" cy="2464904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FAC971C-4A56-B7E4-D1A7-348C158D44FC}"/>
              </a:ext>
            </a:extLst>
          </p:cNvPr>
          <p:cNvSpPr/>
          <p:nvPr/>
        </p:nvSpPr>
        <p:spPr>
          <a:xfrm>
            <a:off x="4347541" y="2107383"/>
            <a:ext cx="2862469" cy="2464904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09FD24-979D-4E1F-F1C4-75022C127828}"/>
              </a:ext>
            </a:extLst>
          </p:cNvPr>
          <p:cNvSpPr txBox="1"/>
          <p:nvPr/>
        </p:nvSpPr>
        <p:spPr>
          <a:xfrm>
            <a:off x="1570383" y="2693504"/>
            <a:ext cx="1789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Knowledge of </a:t>
            </a:r>
          </a:p>
          <a:p>
            <a:r>
              <a:rPr lang="en-US" b="1" dirty="0"/>
              <a:t>Instruction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269B33-CC70-020D-5871-8A6DC63188D8}"/>
              </a:ext>
            </a:extLst>
          </p:cNvPr>
          <p:cNvSpPr txBox="1"/>
          <p:nvPr/>
        </p:nvSpPr>
        <p:spPr>
          <a:xfrm>
            <a:off x="4870174" y="2792896"/>
            <a:ext cx="1838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Knowledge of </a:t>
            </a:r>
          </a:p>
          <a:p>
            <a:r>
              <a:rPr lang="en-US" b="1" dirty="0"/>
              <a:t>Content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434F7F-EE58-316D-A0BE-493799904FD8}"/>
              </a:ext>
            </a:extLst>
          </p:cNvPr>
          <p:cNvSpPr txBox="1"/>
          <p:nvPr/>
        </p:nvSpPr>
        <p:spPr>
          <a:xfrm>
            <a:off x="3359427" y="4607418"/>
            <a:ext cx="159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Knowledge of </a:t>
            </a:r>
          </a:p>
          <a:p>
            <a:r>
              <a:rPr lang="en-US" b="1" dirty="0"/>
              <a:t>Learning </a:t>
            </a:r>
          </a:p>
        </p:txBody>
      </p:sp>
    </p:spTree>
    <p:extLst>
      <p:ext uri="{BB962C8B-B14F-4D97-AF65-F5344CB8AC3E}">
        <p14:creationId xmlns:p14="http://schemas.microsoft.com/office/powerpoint/2010/main" val="26334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DBA79-B9C0-20BA-F6C7-5A7D70D31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016413"/>
          </a:xfrm>
          <a:solidFill>
            <a:srgbClr val="FF8AD8"/>
          </a:solidFill>
        </p:spPr>
        <p:txBody>
          <a:bodyPr/>
          <a:lstStyle/>
          <a:p>
            <a:r>
              <a:rPr lang="en-US" dirty="0">
                <a:latin typeface="+mn-lt"/>
              </a:rPr>
              <a:t>Bodies of Knowledge  - Profession of Teaching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5A44D-D866-CA67-A06B-6CDF4970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FAC971C-4A56-B7E4-D1A7-348C158D44FC}"/>
              </a:ext>
            </a:extLst>
          </p:cNvPr>
          <p:cNvSpPr/>
          <p:nvPr/>
        </p:nvSpPr>
        <p:spPr>
          <a:xfrm>
            <a:off x="6055415" y="1766137"/>
            <a:ext cx="2862469" cy="2464904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269B33-CC70-020D-5871-8A6DC63188D8}"/>
              </a:ext>
            </a:extLst>
          </p:cNvPr>
          <p:cNvSpPr txBox="1"/>
          <p:nvPr/>
        </p:nvSpPr>
        <p:spPr>
          <a:xfrm>
            <a:off x="6676611" y="2675423"/>
            <a:ext cx="1838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Knowledge of </a:t>
            </a:r>
          </a:p>
          <a:p>
            <a:r>
              <a:rPr lang="en-US" b="1" dirty="0"/>
              <a:t>Content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E2E77B-43E1-1BC2-BAA5-8895A81EA6AB}"/>
              </a:ext>
            </a:extLst>
          </p:cNvPr>
          <p:cNvSpPr txBox="1"/>
          <p:nvPr/>
        </p:nvSpPr>
        <p:spPr>
          <a:xfrm>
            <a:off x="526773" y="1858905"/>
            <a:ext cx="5406888" cy="4223843"/>
          </a:xfrm>
          <a:prstGeom prst="rect">
            <a:avLst/>
          </a:prstGeom>
          <a:gradFill flip="none" rotWithShape="1">
            <a:gsLst>
              <a:gs pos="0">
                <a:srgbClr val="FF8AD8">
                  <a:tint val="66000"/>
                  <a:satMod val="160000"/>
                </a:srgbClr>
              </a:gs>
              <a:gs pos="50000">
                <a:srgbClr val="FF8AD8">
                  <a:tint val="44500"/>
                  <a:satMod val="160000"/>
                </a:srgbClr>
              </a:gs>
              <a:gs pos="100000">
                <a:srgbClr val="FF8AD8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FF8AD8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b="1" dirty="0"/>
              <a:t>Factual Knowledge </a:t>
            </a:r>
            <a:r>
              <a:rPr lang="en-US" i="1" dirty="0"/>
              <a:t>(What something is)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Vocabulary Definitions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Background Knowledge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r>
              <a:rPr lang="en-US" b="1" dirty="0"/>
              <a:t>Procedural Knowledge </a:t>
            </a:r>
            <a:r>
              <a:rPr lang="en-US" i="1" dirty="0"/>
              <a:t>(How to do something)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Skills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Strategies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r>
              <a:rPr lang="en-US" b="1" dirty="0"/>
              <a:t>Conceptual Knowledge </a:t>
            </a:r>
            <a:r>
              <a:rPr lang="en-US" i="1" dirty="0"/>
              <a:t>(How things are classified)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Systems of Information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Classification </a:t>
            </a:r>
          </a:p>
          <a:p>
            <a:pPr lvl="1"/>
            <a:endParaRPr lang="en-US" b="1" dirty="0"/>
          </a:p>
          <a:p>
            <a:r>
              <a:rPr lang="en-US" b="1" dirty="0"/>
              <a:t>Metacognitive Knowledge</a:t>
            </a:r>
            <a:r>
              <a:rPr lang="en-US" i="1" dirty="0"/>
              <a:t> (Using thinking processes)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Thinking Processes  </a:t>
            </a:r>
          </a:p>
        </p:txBody>
      </p:sp>
    </p:spTree>
    <p:extLst>
      <p:ext uri="{BB962C8B-B14F-4D97-AF65-F5344CB8AC3E}">
        <p14:creationId xmlns:p14="http://schemas.microsoft.com/office/powerpoint/2010/main" val="291995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DBA79-B9C0-20BA-F6C7-5A7D70D31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016413"/>
          </a:xfrm>
          <a:solidFill>
            <a:srgbClr val="FF8AD8"/>
          </a:solidFill>
        </p:spPr>
        <p:txBody>
          <a:bodyPr/>
          <a:lstStyle/>
          <a:p>
            <a:r>
              <a:rPr lang="en-US" dirty="0">
                <a:latin typeface="+mn-lt"/>
              </a:rPr>
              <a:t>Bodies of Knowledge  - Profession of Teaching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5A44D-D866-CA67-A06B-6CDF4970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9669BC1-012C-3543-482E-577B1205656D}"/>
              </a:ext>
            </a:extLst>
          </p:cNvPr>
          <p:cNvSpPr/>
          <p:nvPr/>
        </p:nvSpPr>
        <p:spPr>
          <a:xfrm>
            <a:off x="1056861" y="2142514"/>
            <a:ext cx="2862469" cy="2464904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09FD24-979D-4E1F-F1C4-75022C127828}"/>
              </a:ext>
            </a:extLst>
          </p:cNvPr>
          <p:cNvSpPr txBox="1"/>
          <p:nvPr/>
        </p:nvSpPr>
        <p:spPr>
          <a:xfrm>
            <a:off x="1570383" y="2693504"/>
            <a:ext cx="1789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Knowledge of </a:t>
            </a:r>
          </a:p>
          <a:p>
            <a:r>
              <a:rPr lang="en-US" b="1" dirty="0"/>
              <a:t>Instruction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D1AA83-6908-53CF-89CB-CCBB015CA2A9}"/>
              </a:ext>
            </a:extLst>
          </p:cNvPr>
          <p:cNvSpPr txBox="1"/>
          <p:nvPr/>
        </p:nvSpPr>
        <p:spPr>
          <a:xfrm>
            <a:off x="4486275" y="1460600"/>
            <a:ext cx="3943350" cy="4524315"/>
          </a:xfrm>
          <a:prstGeom prst="rect">
            <a:avLst/>
          </a:prstGeom>
          <a:gradFill flip="none" rotWithShape="1">
            <a:gsLst>
              <a:gs pos="0">
                <a:srgbClr val="FF8AD8">
                  <a:tint val="66000"/>
                  <a:satMod val="160000"/>
                </a:srgbClr>
              </a:gs>
              <a:gs pos="50000">
                <a:srgbClr val="FF8AD8">
                  <a:tint val="44500"/>
                  <a:satMod val="160000"/>
                </a:srgbClr>
              </a:gs>
              <a:gs pos="100000">
                <a:srgbClr val="FF8AD8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Design of Instruction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Organized and Focused Lessons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Explicit, Systematic Instruction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Clarity                   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Routines Routines Routines</a:t>
            </a:r>
          </a:p>
          <a:p>
            <a:r>
              <a:rPr lang="en-US" b="1" dirty="0"/>
              <a:t>Delivery of Instruction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Eliciting Frequent Responses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Monitoring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Providing Affirmative Feedback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Providing Corrective Feedback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Maintaining a Perky Pace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Adjusting the Lesson </a:t>
            </a:r>
          </a:p>
          <a:p>
            <a:r>
              <a:rPr lang="en-US" b="1" dirty="0"/>
              <a:t>Practice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Judicious Practice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Spaced and Cumulative</a:t>
            </a:r>
            <a:br>
              <a:rPr lang="en-US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3126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DBA79-B9C0-20BA-F6C7-5A7D70D31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016413"/>
          </a:xfrm>
          <a:solidFill>
            <a:srgbClr val="FF8AD8"/>
          </a:solidFill>
        </p:spPr>
        <p:txBody>
          <a:bodyPr/>
          <a:lstStyle/>
          <a:p>
            <a:r>
              <a:rPr lang="en-US" dirty="0">
                <a:latin typeface="+mn-lt"/>
              </a:rPr>
              <a:t>Bodies of Knowledge  - Profession of Teaching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5A44D-D866-CA67-A06B-6CDF4970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15D1221-8E6F-10FB-04B3-3E9330765354}"/>
              </a:ext>
            </a:extLst>
          </p:cNvPr>
          <p:cNvSpPr/>
          <p:nvPr/>
        </p:nvSpPr>
        <p:spPr>
          <a:xfrm>
            <a:off x="2626001" y="3712059"/>
            <a:ext cx="2862469" cy="2464904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434F7F-EE58-316D-A0BE-493799904FD8}"/>
              </a:ext>
            </a:extLst>
          </p:cNvPr>
          <p:cNvSpPr txBox="1"/>
          <p:nvPr/>
        </p:nvSpPr>
        <p:spPr>
          <a:xfrm>
            <a:off x="3359427" y="4607418"/>
            <a:ext cx="159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Knowledge of </a:t>
            </a:r>
          </a:p>
          <a:p>
            <a:r>
              <a:rPr lang="en-US" b="1" dirty="0"/>
              <a:t>Learning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6A86BA-6042-63C6-1745-E6479834222D}"/>
              </a:ext>
            </a:extLst>
          </p:cNvPr>
          <p:cNvSpPr txBox="1"/>
          <p:nvPr/>
        </p:nvSpPr>
        <p:spPr>
          <a:xfrm>
            <a:off x="1945170" y="1531136"/>
            <a:ext cx="4224130" cy="2031325"/>
          </a:xfrm>
          <a:prstGeom prst="rect">
            <a:avLst/>
          </a:prstGeom>
          <a:gradFill flip="none" rotWithShape="1">
            <a:gsLst>
              <a:gs pos="0">
                <a:srgbClr val="FF8AD8">
                  <a:tint val="66000"/>
                  <a:satMod val="160000"/>
                </a:srgbClr>
              </a:gs>
              <a:gs pos="50000">
                <a:srgbClr val="FF8AD8">
                  <a:tint val="44500"/>
                  <a:satMod val="160000"/>
                </a:srgbClr>
              </a:gs>
              <a:gs pos="100000">
                <a:srgbClr val="FF8AD8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To learn, the students need: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Explicit Instruction – New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Clear Demonstrations and Explanations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Rehearsal of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Retrieval of information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Practice Practice Practice  </a:t>
            </a:r>
          </a:p>
        </p:txBody>
      </p:sp>
    </p:spTree>
    <p:extLst>
      <p:ext uri="{BB962C8B-B14F-4D97-AF65-F5344CB8AC3E}">
        <p14:creationId xmlns:p14="http://schemas.microsoft.com/office/powerpoint/2010/main" val="334317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DBA79-B9C0-20BA-F6C7-5A7D70D31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016413"/>
          </a:xfrm>
          <a:solidFill>
            <a:srgbClr val="FF8AD8"/>
          </a:solidFill>
        </p:spPr>
        <p:txBody>
          <a:bodyPr/>
          <a:lstStyle/>
          <a:p>
            <a:r>
              <a:rPr lang="en-US" dirty="0">
                <a:latin typeface="+mn-lt"/>
              </a:rPr>
              <a:t>Bodies of Knowledge  - Profession of Teaching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5A44D-D866-CA67-A06B-6CDF4970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15D1221-8E6F-10FB-04B3-3E9330765354}"/>
              </a:ext>
            </a:extLst>
          </p:cNvPr>
          <p:cNvSpPr/>
          <p:nvPr/>
        </p:nvSpPr>
        <p:spPr>
          <a:xfrm>
            <a:off x="2626001" y="3712059"/>
            <a:ext cx="2862469" cy="2464904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9669BC1-012C-3543-482E-577B1205656D}"/>
              </a:ext>
            </a:extLst>
          </p:cNvPr>
          <p:cNvSpPr/>
          <p:nvPr/>
        </p:nvSpPr>
        <p:spPr>
          <a:xfrm>
            <a:off x="1056861" y="2142514"/>
            <a:ext cx="2862469" cy="2464904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FAC971C-4A56-B7E4-D1A7-348C158D44FC}"/>
              </a:ext>
            </a:extLst>
          </p:cNvPr>
          <p:cNvSpPr/>
          <p:nvPr/>
        </p:nvSpPr>
        <p:spPr>
          <a:xfrm>
            <a:off x="4347541" y="2107383"/>
            <a:ext cx="2862469" cy="2464904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09FD24-979D-4E1F-F1C4-75022C127828}"/>
              </a:ext>
            </a:extLst>
          </p:cNvPr>
          <p:cNvSpPr txBox="1"/>
          <p:nvPr/>
        </p:nvSpPr>
        <p:spPr>
          <a:xfrm>
            <a:off x="1570383" y="2693504"/>
            <a:ext cx="1789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Knowledge of </a:t>
            </a:r>
          </a:p>
          <a:p>
            <a:r>
              <a:rPr lang="en-US" b="1" dirty="0"/>
              <a:t>Instruction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269B33-CC70-020D-5871-8A6DC63188D8}"/>
              </a:ext>
            </a:extLst>
          </p:cNvPr>
          <p:cNvSpPr txBox="1"/>
          <p:nvPr/>
        </p:nvSpPr>
        <p:spPr>
          <a:xfrm>
            <a:off x="4870174" y="2792896"/>
            <a:ext cx="1838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Knowledge of </a:t>
            </a:r>
          </a:p>
          <a:p>
            <a:r>
              <a:rPr lang="en-US" b="1" dirty="0"/>
              <a:t>Content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434F7F-EE58-316D-A0BE-493799904FD8}"/>
              </a:ext>
            </a:extLst>
          </p:cNvPr>
          <p:cNvSpPr txBox="1"/>
          <p:nvPr/>
        </p:nvSpPr>
        <p:spPr>
          <a:xfrm>
            <a:off x="3359427" y="4607418"/>
            <a:ext cx="159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Knowledge of </a:t>
            </a:r>
          </a:p>
          <a:p>
            <a:r>
              <a:rPr lang="en-US" b="1" dirty="0"/>
              <a:t>Learning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1A4CEEB-CFB7-326F-DD92-7352C0F56242}"/>
              </a:ext>
            </a:extLst>
          </p:cNvPr>
          <p:cNvSpPr/>
          <p:nvPr/>
        </p:nvSpPr>
        <p:spPr>
          <a:xfrm>
            <a:off x="454133" y="4016183"/>
            <a:ext cx="2103120" cy="1828800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0E118C-E493-B6DE-10E2-3E8F4601CF7A}"/>
              </a:ext>
            </a:extLst>
          </p:cNvPr>
          <p:cNvSpPr txBox="1"/>
          <p:nvPr/>
        </p:nvSpPr>
        <p:spPr>
          <a:xfrm>
            <a:off x="720046" y="4640516"/>
            <a:ext cx="1595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Knowledge of Effective Management</a:t>
            </a:r>
          </a:p>
        </p:txBody>
      </p:sp>
    </p:spTree>
    <p:extLst>
      <p:ext uri="{BB962C8B-B14F-4D97-AF65-F5344CB8AC3E}">
        <p14:creationId xmlns:p14="http://schemas.microsoft.com/office/powerpoint/2010/main" val="163468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DBA79-B9C0-20BA-F6C7-5A7D70D31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016413"/>
          </a:xfrm>
          <a:solidFill>
            <a:srgbClr val="FF8AD8"/>
          </a:solidFill>
        </p:spPr>
        <p:txBody>
          <a:bodyPr/>
          <a:lstStyle/>
          <a:p>
            <a:r>
              <a:rPr lang="en-US" dirty="0">
                <a:latin typeface="+mn-lt"/>
              </a:rPr>
              <a:t>Bodies of Knowledge  - Profession of Teaching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5A44D-D866-CA67-A06B-6CDF4970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FAC971C-4A56-B7E4-D1A7-348C158D44FC}"/>
              </a:ext>
            </a:extLst>
          </p:cNvPr>
          <p:cNvSpPr/>
          <p:nvPr/>
        </p:nvSpPr>
        <p:spPr>
          <a:xfrm>
            <a:off x="454133" y="4016183"/>
            <a:ext cx="2103120" cy="1828800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3205D-9EFD-9124-3E68-0A46CD5962D7}"/>
              </a:ext>
            </a:extLst>
          </p:cNvPr>
          <p:cNvSpPr txBox="1"/>
          <p:nvPr/>
        </p:nvSpPr>
        <p:spPr>
          <a:xfrm>
            <a:off x="765609" y="4667215"/>
            <a:ext cx="1493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Knowledge of</a:t>
            </a:r>
          </a:p>
          <a:p>
            <a:r>
              <a:rPr lang="en-US" b="1" dirty="0"/>
              <a:t>Effective </a:t>
            </a:r>
            <a:br>
              <a:rPr lang="en-US" b="1" dirty="0"/>
            </a:br>
            <a:r>
              <a:rPr lang="en-US" b="1" dirty="0"/>
              <a:t>Management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A10A79-6D06-6A1D-E1F2-7829F5FAA7B9}"/>
              </a:ext>
            </a:extLst>
          </p:cNvPr>
          <p:cNvSpPr txBox="1"/>
          <p:nvPr/>
        </p:nvSpPr>
        <p:spPr>
          <a:xfrm>
            <a:off x="2868729" y="2819289"/>
            <a:ext cx="5211784" cy="1477328"/>
          </a:xfrm>
          <a:prstGeom prst="rect">
            <a:avLst/>
          </a:prstGeom>
          <a:gradFill flip="none" rotWithShape="1">
            <a:gsLst>
              <a:gs pos="0">
                <a:srgbClr val="FF8AD8">
                  <a:tint val="66000"/>
                  <a:satMod val="160000"/>
                </a:srgbClr>
              </a:gs>
              <a:gs pos="50000">
                <a:srgbClr val="FF8AD8">
                  <a:tint val="44500"/>
                  <a:satMod val="160000"/>
                </a:srgbClr>
              </a:gs>
              <a:gs pos="100000">
                <a:srgbClr val="FF8AD8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To promote positive classroom behaviors: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Establish clear expectations and routines.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Create a safe, organized place to learn.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Establish positive teacher/student relationships.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 proactive. </a:t>
            </a:r>
            <a:r>
              <a:rPr lang="en-US" i="1" dirty="0"/>
              <a:t>(If you expect it, </a:t>
            </a:r>
            <a:r>
              <a:rPr lang="en-US" i="1" dirty="0" err="1"/>
              <a:t>precorrect</a:t>
            </a:r>
            <a:r>
              <a:rPr lang="en-US" i="1" dirty="0"/>
              <a:t> it.)</a:t>
            </a:r>
          </a:p>
        </p:txBody>
      </p:sp>
    </p:spTree>
    <p:extLst>
      <p:ext uri="{BB962C8B-B14F-4D97-AF65-F5344CB8AC3E}">
        <p14:creationId xmlns:p14="http://schemas.microsoft.com/office/powerpoint/2010/main" val="362811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DBA79-B9C0-20BA-F6C7-5A7D70D31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016413"/>
          </a:xfrm>
          <a:solidFill>
            <a:srgbClr val="FF8AD8"/>
          </a:solidFill>
        </p:spPr>
        <p:txBody>
          <a:bodyPr/>
          <a:lstStyle/>
          <a:p>
            <a:r>
              <a:rPr lang="en-US" i="1" dirty="0">
                <a:latin typeface="+mn-lt"/>
              </a:rPr>
              <a:t> </a:t>
            </a:r>
            <a:r>
              <a:rPr lang="en-US" b="1" i="1" dirty="0">
                <a:latin typeface="+mn-lt"/>
              </a:rPr>
              <a:t>Intangibles – Heart Characteristics of Teachers  </a:t>
            </a:r>
            <a:r>
              <a:rPr lang="en-US" dirty="0">
                <a:latin typeface="+mn-lt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5A44D-D866-CA67-A06B-6CDF4970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15D1221-8E6F-10FB-04B3-3E9330765354}"/>
              </a:ext>
            </a:extLst>
          </p:cNvPr>
          <p:cNvSpPr/>
          <p:nvPr/>
        </p:nvSpPr>
        <p:spPr>
          <a:xfrm>
            <a:off x="2626001" y="3712059"/>
            <a:ext cx="2862469" cy="2464904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9669BC1-012C-3543-482E-577B1205656D}"/>
              </a:ext>
            </a:extLst>
          </p:cNvPr>
          <p:cNvSpPr/>
          <p:nvPr/>
        </p:nvSpPr>
        <p:spPr>
          <a:xfrm>
            <a:off x="1056861" y="2142514"/>
            <a:ext cx="2862469" cy="2464904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FAC971C-4A56-B7E4-D1A7-348C158D44FC}"/>
              </a:ext>
            </a:extLst>
          </p:cNvPr>
          <p:cNvSpPr/>
          <p:nvPr/>
        </p:nvSpPr>
        <p:spPr>
          <a:xfrm>
            <a:off x="454133" y="4016183"/>
            <a:ext cx="2103120" cy="1828800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09FD24-979D-4E1F-F1C4-75022C127828}"/>
              </a:ext>
            </a:extLst>
          </p:cNvPr>
          <p:cNvSpPr txBox="1"/>
          <p:nvPr/>
        </p:nvSpPr>
        <p:spPr>
          <a:xfrm>
            <a:off x="1570383" y="2693504"/>
            <a:ext cx="1789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Knowledge of </a:t>
            </a:r>
          </a:p>
          <a:p>
            <a:r>
              <a:rPr lang="en-US" b="1" dirty="0"/>
              <a:t>Instruction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269B33-CC70-020D-5871-8A6DC63188D8}"/>
              </a:ext>
            </a:extLst>
          </p:cNvPr>
          <p:cNvSpPr txBox="1"/>
          <p:nvPr/>
        </p:nvSpPr>
        <p:spPr>
          <a:xfrm>
            <a:off x="4870174" y="2792896"/>
            <a:ext cx="1838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Knowledge of </a:t>
            </a:r>
          </a:p>
          <a:p>
            <a:r>
              <a:rPr lang="en-US" b="1" dirty="0"/>
              <a:t>Content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434F7F-EE58-316D-A0BE-493799904FD8}"/>
              </a:ext>
            </a:extLst>
          </p:cNvPr>
          <p:cNvSpPr txBox="1"/>
          <p:nvPr/>
        </p:nvSpPr>
        <p:spPr>
          <a:xfrm>
            <a:off x="3359427" y="4607418"/>
            <a:ext cx="159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Knowledge of </a:t>
            </a:r>
          </a:p>
          <a:p>
            <a:r>
              <a:rPr lang="en-US" b="1" dirty="0"/>
              <a:t>Learning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B4486D2-7222-D73D-3126-DDA88988FAC5}"/>
              </a:ext>
            </a:extLst>
          </p:cNvPr>
          <p:cNvSpPr/>
          <p:nvPr/>
        </p:nvSpPr>
        <p:spPr>
          <a:xfrm>
            <a:off x="4499941" y="2259783"/>
            <a:ext cx="2862469" cy="2464904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3205D-9EFD-9124-3E68-0A46CD5962D7}"/>
              </a:ext>
            </a:extLst>
          </p:cNvPr>
          <p:cNvSpPr txBox="1"/>
          <p:nvPr/>
        </p:nvSpPr>
        <p:spPr>
          <a:xfrm>
            <a:off x="765609" y="4667215"/>
            <a:ext cx="1493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Knowledge of</a:t>
            </a:r>
          </a:p>
          <a:p>
            <a:r>
              <a:rPr lang="en-US" b="1" dirty="0"/>
              <a:t>Effective </a:t>
            </a:r>
            <a:br>
              <a:rPr lang="en-US" b="1" dirty="0"/>
            </a:br>
            <a:r>
              <a:rPr lang="en-US" b="1" dirty="0"/>
              <a:t>Management</a:t>
            </a:r>
          </a:p>
        </p:txBody>
      </p:sp>
      <p:sp>
        <p:nvSpPr>
          <p:cNvPr id="12" name="Heart 11">
            <a:extLst>
              <a:ext uri="{FF2B5EF4-FFF2-40B4-BE49-F238E27FC236}">
                <a16:creationId xmlns:a16="http://schemas.microsoft.com/office/drawing/2014/main" id="{1FDA1CA2-0EC3-3BDF-5E3D-A65CE3F3D31A}"/>
              </a:ext>
            </a:extLst>
          </p:cNvPr>
          <p:cNvSpPr/>
          <p:nvPr/>
        </p:nvSpPr>
        <p:spPr>
          <a:xfrm>
            <a:off x="298297" y="1735865"/>
            <a:ext cx="914400" cy="93463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eart 12">
            <a:extLst>
              <a:ext uri="{FF2B5EF4-FFF2-40B4-BE49-F238E27FC236}">
                <a16:creationId xmlns:a16="http://schemas.microsoft.com/office/drawing/2014/main" id="{AB97BC78-0C2C-2EA5-ACE1-EF27CBF1AB62}"/>
              </a:ext>
            </a:extLst>
          </p:cNvPr>
          <p:cNvSpPr/>
          <p:nvPr/>
        </p:nvSpPr>
        <p:spPr>
          <a:xfrm>
            <a:off x="1380297" y="1320416"/>
            <a:ext cx="914400" cy="93463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Heart 22">
            <a:extLst>
              <a:ext uri="{FF2B5EF4-FFF2-40B4-BE49-F238E27FC236}">
                <a16:creationId xmlns:a16="http://schemas.microsoft.com/office/drawing/2014/main" id="{B8DE9C33-F068-24CD-36B2-A25D4F85514D}"/>
              </a:ext>
            </a:extLst>
          </p:cNvPr>
          <p:cNvSpPr/>
          <p:nvPr/>
        </p:nvSpPr>
        <p:spPr>
          <a:xfrm>
            <a:off x="5449956" y="1320416"/>
            <a:ext cx="914400" cy="93463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Heart 23">
            <a:extLst>
              <a:ext uri="{FF2B5EF4-FFF2-40B4-BE49-F238E27FC236}">
                <a16:creationId xmlns:a16="http://schemas.microsoft.com/office/drawing/2014/main" id="{196FC888-94ED-2003-233F-D62554C3EBA3}"/>
              </a:ext>
            </a:extLst>
          </p:cNvPr>
          <p:cNvSpPr/>
          <p:nvPr/>
        </p:nvSpPr>
        <p:spPr>
          <a:xfrm>
            <a:off x="68746" y="3128569"/>
            <a:ext cx="914400" cy="93463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Heart 24">
            <a:extLst>
              <a:ext uri="{FF2B5EF4-FFF2-40B4-BE49-F238E27FC236}">
                <a16:creationId xmlns:a16="http://schemas.microsoft.com/office/drawing/2014/main" id="{0CF8B309-AC80-B809-135A-229A488E16ED}"/>
              </a:ext>
            </a:extLst>
          </p:cNvPr>
          <p:cNvSpPr/>
          <p:nvPr/>
        </p:nvSpPr>
        <p:spPr>
          <a:xfrm>
            <a:off x="4890880" y="5844983"/>
            <a:ext cx="914400" cy="93463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Heart 25">
            <a:extLst>
              <a:ext uri="{FF2B5EF4-FFF2-40B4-BE49-F238E27FC236}">
                <a16:creationId xmlns:a16="http://schemas.microsoft.com/office/drawing/2014/main" id="{84C30C4A-F8C5-3C3A-03B0-0EDD28593122}"/>
              </a:ext>
            </a:extLst>
          </p:cNvPr>
          <p:cNvSpPr/>
          <p:nvPr/>
        </p:nvSpPr>
        <p:spPr>
          <a:xfrm>
            <a:off x="3039717" y="1375828"/>
            <a:ext cx="914400" cy="93463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Heart 26">
            <a:extLst>
              <a:ext uri="{FF2B5EF4-FFF2-40B4-BE49-F238E27FC236}">
                <a16:creationId xmlns:a16="http://schemas.microsoft.com/office/drawing/2014/main" id="{0F6F58D3-853B-5B4E-456A-6D11A2A9D80F}"/>
              </a:ext>
            </a:extLst>
          </p:cNvPr>
          <p:cNvSpPr/>
          <p:nvPr/>
        </p:nvSpPr>
        <p:spPr>
          <a:xfrm>
            <a:off x="4227857" y="1444787"/>
            <a:ext cx="914400" cy="93463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Heart 27">
            <a:extLst>
              <a:ext uri="{FF2B5EF4-FFF2-40B4-BE49-F238E27FC236}">
                <a16:creationId xmlns:a16="http://schemas.microsoft.com/office/drawing/2014/main" id="{D273D053-BD34-7FC7-2C2F-CA7E3AAED7C1}"/>
              </a:ext>
            </a:extLst>
          </p:cNvPr>
          <p:cNvSpPr/>
          <p:nvPr/>
        </p:nvSpPr>
        <p:spPr>
          <a:xfrm>
            <a:off x="6604137" y="1564428"/>
            <a:ext cx="914400" cy="93463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Heart 28">
            <a:extLst>
              <a:ext uri="{FF2B5EF4-FFF2-40B4-BE49-F238E27FC236}">
                <a16:creationId xmlns:a16="http://schemas.microsoft.com/office/drawing/2014/main" id="{4ABB208C-67B5-1FBE-E15E-FC7FF51D6302}"/>
              </a:ext>
            </a:extLst>
          </p:cNvPr>
          <p:cNvSpPr/>
          <p:nvPr/>
        </p:nvSpPr>
        <p:spPr>
          <a:xfrm>
            <a:off x="410818" y="5844983"/>
            <a:ext cx="914400" cy="93463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Heart 29">
            <a:extLst>
              <a:ext uri="{FF2B5EF4-FFF2-40B4-BE49-F238E27FC236}">
                <a16:creationId xmlns:a16="http://schemas.microsoft.com/office/drawing/2014/main" id="{BAF22904-44B6-59B7-1BC9-8E1D9DFACDA0}"/>
              </a:ext>
            </a:extLst>
          </p:cNvPr>
          <p:cNvSpPr/>
          <p:nvPr/>
        </p:nvSpPr>
        <p:spPr>
          <a:xfrm>
            <a:off x="2084111" y="5859924"/>
            <a:ext cx="914400" cy="93463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Heart 30">
            <a:extLst>
              <a:ext uri="{FF2B5EF4-FFF2-40B4-BE49-F238E27FC236}">
                <a16:creationId xmlns:a16="http://schemas.microsoft.com/office/drawing/2014/main" id="{C266A1DC-AD4A-E7C2-BDCC-98B1FFA0A9CD}"/>
              </a:ext>
            </a:extLst>
          </p:cNvPr>
          <p:cNvSpPr/>
          <p:nvPr/>
        </p:nvSpPr>
        <p:spPr>
          <a:xfrm>
            <a:off x="6030360" y="5850134"/>
            <a:ext cx="914400" cy="93463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Heart 31">
            <a:extLst>
              <a:ext uri="{FF2B5EF4-FFF2-40B4-BE49-F238E27FC236}">
                <a16:creationId xmlns:a16="http://schemas.microsoft.com/office/drawing/2014/main" id="{1113E2E4-6C3D-5878-82F8-6CCE60C08B95}"/>
              </a:ext>
            </a:extLst>
          </p:cNvPr>
          <p:cNvSpPr/>
          <p:nvPr/>
        </p:nvSpPr>
        <p:spPr>
          <a:xfrm>
            <a:off x="7361582" y="5219869"/>
            <a:ext cx="914400" cy="93463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Heart 32">
            <a:extLst>
              <a:ext uri="{FF2B5EF4-FFF2-40B4-BE49-F238E27FC236}">
                <a16:creationId xmlns:a16="http://schemas.microsoft.com/office/drawing/2014/main" id="{EF3CD5C4-2CCE-41EB-DCCC-89A94B866BEA}"/>
              </a:ext>
            </a:extLst>
          </p:cNvPr>
          <p:cNvSpPr/>
          <p:nvPr/>
        </p:nvSpPr>
        <p:spPr>
          <a:xfrm>
            <a:off x="7486650" y="3991895"/>
            <a:ext cx="914400" cy="93463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Heart 33">
            <a:extLst>
              <a:ext uri="{FF2B5EF4-FFF2-40B4-BE49-F238E27FC236}">
                <a16:creationId xmlns:a16="http://schemas.microsoft.com/office/drawing/2014/main" id="{DA1C03D4-CC6E-CFAE-4B1C-1C5FBEFC9D3C}"/>
              </a:ext>
            </a:extLst>
          </p:cNvPr>
          <p:cNvSpPr/>
          <p:nvPr/>
        </p:nvSpPr>
        <p:spPr>
          <a:xfrm>
            <a:off x="7486650" y="2638740"/>
            <a:ext cx="914400" cy="93463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3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9420E-8B06-363B-18E0-B1E8F7AB2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  <a:solidFill>
            <a:srgbClr val="FF8AD8"/>
          </a:solidFill>
        </p:spPr>
        <p:txBody>
          <a:bodyPr/>
          <a:lstStyle/>
          <a:p>
            <a:r>
              <a:rPr lang="en-US" b="1" dirty="0">
                <a:latin typeface="+mn-lt"/>
              </a:rPr>
              <a:t>Heart Characteristics of Teachers</a:t>
            </a:r>
            <a:br>
              <a:rPr lang="en-US" b="1" dirty="0">
                <a:latin typeface="+mn-lt"/>
              </a:rPr>
            </a:br>
            <a:r>
              <a:rPr lang="en-US" sz="2800" dirty="0">
                <a:latin typeface="+mn-lt"/>
              </a:rPr>
              <a:t>Add three Heart Characteristics in Chat Box.  kind  dedicated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9B20F-5BCD-81AB-B54F-564D35987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25625"/>
            <a:ext cx="737235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Committed			Organized</a:t>
            </a:r>
          </a:p>
          <a:p>
            <a:pPr marL="0" indent="0">
              <a:buNone/>
            </a:pPr>
            <a:r>
              <a:rPr lang="en-US" dirty="0"/>
              <a:t>Dedicated			Flexible</a:t>
            </a:r>
          </a:p>
          <a:p>
            <a:pPr marL="0" indent="0">
              <a:buNone/>
            </a:pPr>
            <a:r>
              <a:rPr lang="en-US" dirty="0"/>
              <a:t>Inspiring			Positive</a:t>
            </a:r>
          </a:p>
          <a:p>
            <a:pPr marL="0" indent="0">
              <a:buNone/>
            </a:pPr>
            <a:r>
              <a:rPr lang="en-US" dirty="0"/>
              <a:t>Energetic			Respectful</a:t>
            </a:r>
          </a:p>
          <a:p>
            <a:pPr marL="0" indent="0">
              <a:buNone/>
            </a:pPr>
            <a:r>
              <a:rPr lang="en-US" dirty="0"/>
              <a:t>Engaging 			Tenacious</a:t>
            </a:r>
          </a:p>
          <a:p>
            <a:pPr marL="0" indent="0">
              <a:buNone/>
            </a:pPr>
            <a:r>
              <a:rPr lang="en-US" dirty="0"/>
              <a:t>Hard-Working		Caring </a:t>
            </a:r>
          </a:p>
          <a:p>
            <a:pPr marL="0" indent="0">
              <a:buNone/>
            </a:pPr>
            <a:r>
              <a:rPr lang="en-US" dirty="0"/>
              <a:t>Enthusiastic			Inclusive</a:t>
            </a:r>
          </a:p>
          <a:p>
            <a:pPr marL="0" indent="0">
              <a:buNone/>
            </a:pPr>
            <a:r>
              <a:rPr lang="en-US" dirty="0"/>
              <a:t>Kind				Collaborative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8E010-AF0E-878A-95E5-04D4AB4F7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3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EA16C-103C-F917-2758-A185D82DA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  <a:solidFill>
            <a:srgbClr val="FF8AD8"/>
          </a:solidFill>
        </p:spPr>
        <p:txBody>
          <a:bodyPr/>
          <a:lstStyle/>
          <a:p>
            <a:r>
              <a:rPr lang="en-US" dirty="0">
                <a:latin typeface="+mn-lt"/>
              </a:rPr>
              <a:t>     Heart Characteristics of Teachers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62171-9BF4-A815-C027-4C21B8089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372" y="1825625"/>
            <a:ext cx="78867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/>
              <a:t>           Passion for Teaching</a:t>
            </a:r>
          </a:p>
          <a:p>
            <a:pPr marL="0" indent="0">
              <a:buNone/>
            </a:pPr>
            <a:r>
              <a:rPr lang="en-US" sz="2800" dirty="0"/>
              <a:t>	</a:t>
            </a:r>
          </a:p>
          <a:p>
            <a:pPr marL="0" indent="0">
              <a:buNone/>
            </a:pPr>
            <a:r>
              <a:rPr lang="en-US" sz="2800" dirty="0"/>
              <a:t>		  Passion for the Content</a:t>
            </a:r>
            <a:br>
              <a:rPr lang="en-US" sz="2800" dirty="0"/>
            </a:br>
            <a:endParaRPr lang="en-US" sz="2800" dirty="0"/>
          </a:p>
          <a:p>
            <a:pPr marL="0" indent="0">
              <a:buNone/>
            </a:pPr>
            <a:r>
              <a:rPr lang="en-US" sz="2800" dirty="0"/>
              <a:t>	          Passion for Students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0FFFA2-F3DC-0571-925F-2A4B9BDEA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7E5E7D1D-322E-CC44-66A0-4B0D52CA6807}"/>
              </a:ext>
            </a:extLst>
          </p:cNvPr>
          <p:cNvSpPr/>
          <p:nvPr/>
        </p:nvSpPr>
        <p:spPr>
          <a:xfrm>
            <a:off x="1591627" y="2531894"/>
            <a:ext cx="640080" cy="64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art 5">
            <a:extLst>
              <a:ext uri="{FF2B5EF4-FFF2-40B4-BE49-F238E27FC236}">
                <a16:creationId xmlns:a16="http://schemas.microsoft.com/office/drawing/2014/main" id="{E97A74B5-2A77-78FB-0ADC-C3B6B84ED030}"/>
              </a:ext>
            </a:extLst>
          </p:cNvPr>
          <p:cNvSpPr/>
          <p:nvPr/>
        </p:nvSpPr>
        <p:spPr>
          <a:xfrm>
            <a:off x="1591627" y="3429000"/>
            <a:ext cx="640080" cy="64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A4943326-2DB0-4230-C4FB-1AC005E0C7ED}"/>
              </a:ext>
            </a:extLst>
          </p:cNvPr>
          <p:cNvSpPr/>
          <p:nvPr/>
        </p:nvSpPr>
        <p:spPr>
          <a:xfrm>
            <a:off x="1662234" y="4326106"/>
            <a:ext cx="640080" cy="64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6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9AB12-A82A-06E5-DAC3-0DB4E303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  <a:solidFill>
            <a:srgbClr val="FF8AD8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sz="3600" dirty="0"/>
              <a:t> </a:t>
            </a:r>
            <a:r>
              <a:rPr lang="en-US" sz="3600" dirty="0">
                <a:latin typeface="+mn-lt"/>
              </a:rPr>
              <a:t>Passion for </a:t>
            </a:r>
            <a:r>
              <a:rPr lang="en-US" sz="3600" b="1" dirty="0">
                <a:latin typeface="+mn-lt"/>
              </a:rPr>
              <a:t>Teaching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4C0A5-0816-11D3-06EC-18454B20B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sz="2800" dirty="0"/>
              <a:t>Deep Commitment to student </a:t>
            </a:r>
            <a:r>
              <a:rPr lang="en-US" sz="2800" b="1" dirty="0"/>
              <a:t>Learning</a:t>
            </a:r>
            <a:br>
              <a:rPr lang="en-US" sz="2800" b="1" dirty="0"/>
            </a:br>
            <a:endParaRPr lang="en-US" sz="2800" b="1" dirty="0"/>
          </a:p>
          <a:p>
            <a:r>
              <a:rPr lang="en-US" sz="2800" dirty="0"/>
              <a:t> </a:t>
            </a:r>
            <a:r>
              <a:rPr lang="en-US" sz="2800" b="1" dirty="0"/>
              <a:t>Core beliefs</a:t>
            </a:r>
          </a:p>
          <a:p>
            <a:pPr lvl="1"/>
            <a:r>
              <a:rPr lang="en-US" sz="2500" dirty="0"/>
              <a:t>I make a significant difference in the lives of students.</a:t>
            </a:r>
          </a:p>
          <a:p>
            <a:pPr lvl="1"/>
            <a:r>
              <a:rPr lang="en-US" sz="2500" dirty="0"/>
              <a:t>I contribute to their academic and life success. </a:t>
            </a:r>
            <a:br>
              <a:rPr lang="en-US" sz="2500" dirty="0"/>
            </a:br>
            <a:endParaRPr lang="en-US" sz="2500" dirty="0"/>
          </a:p>
          <a:p>
            <a:pPr lvl="1"/>
            <a:r>
              <a:rPr lang="en-US" sz="2500" dirty="0"/>
              <a:t>All students can learn.</a:t>
            </a:r>
          </a:p>
          <a:p>
            <a:pPr lvl="1"/>
            <a:r>
              <a:rPr lang="en-US" sz="2500" dirty="0"/>
              <a:t>The quality of the instruction affects learning.</a:t>
            </a:r>
          </a:p>
          <a:p>
            <a:pPr lvl="1"/>
            <a:r>
              <a:rPr lang="en-US" sz="2500" dirty="0"/>
              <a:t> When students are not learning, the instruction needs      to be examined and strengthened.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34047-A9CC-29FC-5EDB-3E6323C5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42A45F8F-B3BF-5EBD-73BF-598E6A522836}"/>
              </a:ext>
            </a:extLst>
          </p:cNvPr>
          <p:cNvSpPr/>
          <p:nvPr/>
        </p:nvSpPr>
        <p:spPr>
          <a:xfrm>
            <a:off x="181304" y="681037"/>
            <a:ext cx="640080" cy="64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9AB12-A82A-06E5-DAC3-0DB4E303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  <a:solidFill>
            <a:srgbClr val="FF8AD8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sz="3600" dirty="0"/>
              <a:t> </a:t>
            </a:r>
            <a:r>
              <a:rPr lang="en-US" sz="3600" dirty="0">
                <a:latin typeface="+mn-lt"/>
              </a:rPr>
              <a:t>Passion for </a:t>
            </a:r>
            <a:r>
              <a:rPr lang="en-US" sz="3600" b="1" dirty="0">
                <a:latin typeface="+mn-lt"/>
              </a:rPr>
              <a:t>Teaching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4C0A5-0816-11D3-06EC-18454B20B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813714"/>
          </a:xfrm>
        </p:spPr>
        <p:txBody>
          <a:bodyPr/>
          <a:lstStyle/>
          <a:p>
            <a:endParaRPr lang="en-US" dirty="0"/>
          </a:p>
          <a:p>
            <a:r>
              <a:rPr lang="en-US" sz="2800" dirty="0"/>
              <a:t>Deep Commitment to student </a:t>
            </a:r>
            <a:r>
              <a:rPr lang="en-US" sz="2800" b="1" dirty="0"/>
              <a:t>Learning</a:t>
            </a:r>
            <a:br>
              <a:rPr lang="en-US" sz="2800" b="1" dirty="0"/>
            </a:br>
            <a:endParaRPr lang="en-US" sz="2800" b="1" dirty="0"/>
          </a:p>
          <a:p>
            <a:r>
              <a:rPr lang="en-US" sz="2800" b="1" dirty="0"/>
              <a:t>Lessons</a:t>
            </a:r>
          </a:p>
          <a:p>
            <a:pPr lvl="1"/>
            <a:r>
              <a:rPr lang="en-US" sz="2400" dirty="0"/>
              <a:t>Organized and focused </a:t>
            </a:r>
          </a:p>
          <a:p>
            <a:pPr lvl="1"/>
            <a:r>
              <a:rPr lang="en-US" sz="2400" dirty="0"/>
              <a:t>Prepared</a:t>
            </a:r>
          </a:p>
          <a:p>
            <a:pPr lvl="1"/>
            <a:r>
              <a:rPr lang="en-US" sz="2400" dirty="0"/>
              <a:t>Present </a:t>
            </a:r>
          </a:p>
          <a:p>
            <a:pPr lvl="1"/>
            <a:r>
              <a:rPr lang="en-US" sz="2400" dirty="0"/>
              <a:t>Energetic</a:t>
            </a:r>
          </a:p>
          <a:p>
            <a:pPr lvl="1"/>
            <a:r>
              <a:rPr lang="en-US" sz="2400" dirty="0"/>
              <a:t>Enthusiastic</a:t>
            </a:r>
          </a:p>
          <a:p>
            <a:pPr lvl="1"/>
            <a:r>
              <a:rPr lang="en-US" sz="2400" dirty="0"/>
              <a:t>Engaging</a:t>
            </a:r>
          </a:p>
          <a:p>
            <a:pPr marL="342900" lvl="1" indent="0">
              <a:buNone/>
            </a:pPr>
            <a:endParaRPr lang="en-US" sz="2200" dirty="0"/>
          </a:p>
          <a:p>
            <a:pPr marL="342900" lvl="1" indent="0">
              <a:buNone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34047-A9CC-29FC-5EDB-3E6323C5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42A45F8F-B3BF-5EBD-73BF-598E6A522836}"/>
              </a:ext>
            </a:extLst>
          </p:cNvPr>
          <p:cNvSpPr/>
          <p:nvPr/>
        </p:nvSpPr>
        <p:spPr>
          <a:xfrm>
            <a:off x="181304" y="681037"/>
            <a:ext cx="640080" cy="64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0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9AB12-A82A-06E5-DAC3-0DB4E303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  <a:solidFill>
            <a:srgbClr val="FF8AD8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sz="3600" dirty="0"/>
              <a:t> </a:t>
            </a:r>
            <a:r>
              <a:rPr lang="en-US" sz="3600" dirty="0">
                <a:latin typeface="+mn-lt"/>
              </a:rPr>
              <a:t>Passion for </a:t>
            </a:r>
            <a:r>
              <a:rPr lang="en-US" sz="3600" b="1" dirty="0">
                <a:latin typeface="+mn-lt"/>
              </a:rPr>
              <a:t>Teaching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4C0A5-0816-11D3-06EC-18454B20B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813714"/>
          </a:xfrm>
        </p:spPr>
        <p:txBody>
          <a:bodyPr/>
          <a:lstStyle/>
          <a:p>
            <a:endParaRPr lang="en-US" dirty="0"/>
          </a:p>
          <a:p>
            <a:r>
              <a:rPr lang="en-US" sz="2800" dirty="0"/>
              <a:t>Deep Commitment to student </a:t>
            </a:r>
            <a:r>
              <a:rPr lang="en-US" sz="2800" b="1" dirty="0"/>
              <a:t>Learning</a:t>
            </a:r>
          </a:p>
          <a:p>
            <a:endParaRPr lang="en-US" sz="2800" b="1" dirty="0"/>
          </a:p>
          <a:p>
            <a:r>
              <a:rPr lang="en-US" sz="2800" b="1" dirty="0"/>
              <a:t>Career-Long Learner</a:t>
            </a:r>
          </a:p>
          <a:p>
            <a:pPr lvl="1"/>
            <a:r>
              <a:rPr lang="en-US" sz="2400" dirty="0"/>
              <a:t>Committed to polishing practices</a:t>
            </a:r>
          </a:p>
          <a:p>
            <a:pPr lvl="1"/>
            <a:r>
              <a:rPr lang="en-US" sz="2400" dirty="0"/>
              <a:t>Committed to adding to instructional repertoire</a:t>
            </a:r>
          </a:p>
          <a:p>
            <a:pPr lvl="1"/>
            <a:r>
              <a:rPr lang="en-US" sz="2400" dirty="0"/>
              <a:t>Collaborative </a:t>
            </a:r>
          </a:p>
          <a:p>
            <a:pPr lvl="2"/>
            <a:r>
              <a:rPr lang="en-US" sz="2100" dirty="0"/>
              <a:t>Learning with and from colleagues </a:t>
            </a:r>
          </a:p>
          <a:p>
            <a:pPr lvl="2"/>
            <a:r>
              <a:rPr lang="en-US" sz="2100" dirty="0"/>
              <a:t>Share with colleagues</a:t>
            </a:r>
          </a:p>
          <a:p>
            <a:pPr marL="342900" lvl="1" indent="0">
              <a:buNone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34047-A9CC-29FC-5EDB-3E6323C5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42A45F8F-B3BF-5EBD-73BF-598E6A522836}"/>
              </a:ext>
            </a:extLst>
          </p:cNvPr>
          <p:cNvSpPr/>
          <p:nvPr/>
        </p:nvSpPr>
        <p:spPr>
          <a:xfrm>
            <a:off x="181304" y="681037"/>
            <a:ext cx="640080" cy="64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7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9AB12-A82A-06E5-DAC3-0DB4E303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  <a:solidFill>
            <a:srgbClr val="FF8AD8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sz="3600" dirty="0"/>
              <a:t> </a:t>
            </a:r>
            <a:r>
              <a:rPr lang="en-US" sz="3600" dirty="0">
                <a:latin typeface="+mn-lt"/>
              </a:rPr>
              <a:t>Passion for the</a:t>
            </a:r>
            <a:r>
              <a:rPr lang="en-US" sz="3600" b="1" dirty="0">
                <a:latin typeface="+mn-lt"/>
              </a:rPr>
              <a:t> Content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4C0A5-0816-11D3-06EC-18454B20B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800" dirty="0"/>
              <a:t>Deep commitment to </a:t>
            </a:r>
            <a:r>
              <a:rPr lang="en-US" sz="2800" b="1" dirty="0"/>
              <a:t>student learning</a:t>
            </a:r>
          </a:p>
          <a:p>
            <a:endParaRPr lang="en-US" sz="2800" b="1" dirty="0"/>
          </a:p>
          <a:p>
            <a:r>
              <a:rPr lang="en-US" sz="2800" b="1" dirty="0"/>
              <a:t>Thoughtful selection of content</a:t>
            </a:r>
          </a:p>
          <a:p>
            <a:pPr lvl="1"/>
            <a:r>
              <a:rPr lang="en-US" sz="2500" dirty="0"/>
              <a:t>Critical content</a:t>
            </a:r>
          </a:p>
          <a:p>
            <a:pPr lvl="1"/>
            <a:r>
              <a:rPr lang="en-US" sz="2500" dirty="0"/>
              <a:t>Broken down into obtainable pieces</a:t>
            </a:r>
          </a:p>
          <a:p>
            <a:pPr lvl="1"/>
            <a:r>
              <a:rPr lang="en-US" sz="2500" dirty="0"/>
              <a:t>Systematic sequence of elements of content</a:t>
            </a:r>
            <a:r>
              <a:rPr lang="en-US" sz="2500" b="1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34047-A9CC-29FC-5EDB-3E6323C5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42A45F8F-B3BF-5EBD-73BF-598E6A522836}"/>
              </a:ext>
            </a:extLst>
          </p:cNvPr>
          <p:cNvSpPr/>
          <p:nvPr/>
        </p:nvSpPr>
        <p:spPr>
          <a:xfrm>
            <a:off x="181304" y="681037"/>
            <a:ext cx="640080" cy="64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18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9AB12-A82A-06E5-DAC3-0DB4E303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  <a:solidFill>
            <a:srgbClr val="FF8AD8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sz="3600" dirty="0"/>
              <a:t> </a:t>
            </a:r>
            <a:r>
              <a:rPr lang="en-US" sz="3600" dirty="0">
                <a:latin typeface="+mn-lt"/>
              </a:rPr>
              <a:t>Passion for the</a:t>
            </a:r>
            <a:r>
              <a:rPr lang="en-US" sz="3600" b="1" dirty="0">
                <a:latin typeface="+mn-lt"/>
              </a:rPr>
              <a:t> Content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4C0A5-0816-11D3-06EC-18454B20B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Deep commitment to </a:t>
            </a:r>
            <a:r>
              <a:rPr lang="en-US" sz="2800" b="1" dirty="0"/>
              <a:t>student learning</a:t>
            </a:r>
          </a:p>
          <a:p>
            <a:endParaRPr lang="en-US" sz="2800" b="1" dirty="0"/>
          </a:p>
          <a:p>
            <a:r>
              <a:rPr lang="en-US" sz="2800" b="1" dirty="0"/>
              <a:t>Providing optimum instruction on Content</a:t>
            </a:r>
          </a:p>
          <a:p>
            <a:pPr lvl="1"/>
            <a:r>
              <a:rPr lang="en-US" sz="2500" dirty="0"/>
              <a:t>Factual Knowledge (What something is)</a:t>
            </a:r>
          </a:p>
          <a:p>
            <a:pPr lvl="1"/>
            <a:r>
              <a:rPr lang="en-US" sz="2500" dirty="0"/>
              <a:t>Procedural </a:t>
            </a:r>
            <a:r>
              <a:rPr lang="en-US" sz="2500" b="1" dirty="0"/>
              <a:t> </a:t>
            </a:r>
            <a:r>
              <a:rPr lang="en-US" sz="2500" dirty="0"/>
              <a:t>Knowledge (How to do something)</a:t>
            </a:r>
          </a:p>
          <a:p>
            <a:pPr lvl="1"/>
            <a:r>
              <a:rPr lang="en-US" sz="2500" dirty="0"/>
              <a:t>Conceptual Knowledge (How are things classified)</a:t>
            </a:r>
          </a:p>
          <a:p>
            <a:pPr lvl="1"/>
            <a:r>
              <a:rPr lang="en-US" sz="2500" dirty="0"/>
              <a:t>Metacognitive Knowledge (Using thinking processes)</a:t>
            </a:r>
          </a:p>
          <a:p>
            <a:pPr lvl="1"/>
            <a:endParaRPr lang="en-US" sz="2500" dirty="0"/>
          </a:p>
          <a:p>
            <a:pPr lvl="1"/>
            <a:r>
              <a:rPr lang="en-US" sz="2500" dirty="0"/>
              <a:t>Everyone participates.</a:t>
            </a:r>
          </a:p>
          <a:p>
            <a:pPr lvl="1"/>
            <a:r>
              <a:rPr lang="en-US" sz="2500" dirty="0"/>
              <a:t>Everyone learns.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800" b="1" dirty="0"/>
          </a:p>
          <a:p>
            <a:endParaRPr lang="en-US" sz="28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34047-A9CC-29FC-5EDB-3E6323C5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42A45F8F-B3BF-5EBD-73BF-598E6A522836}"/>
              </a:ext>
            </a:extLst>
          </p:cNvPr>
          <p:cNvSpPr/>
          <p:nvPr/>
        </p:nvSpPr>
        <p:spPr>
          <a:xfrm>
            <a:off x="181304" y="681037"/>
            <a:ext cx="640080" cy="64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9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9AB12-A82A-06E5-DAC3-0DB4E303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  <a:solidFill>
            <a:srgbClr val="FF8AD8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sz="3600" dirty="0"/>
              <a:t> </a:t>
            </a:r>
            <a:r>
              <a:rPr lang="en-US" sz="3600" dirty="0">
                <a:latin typeface="+mn-lt"/>
              </a:rPr>
              <a:t>Passion for </a:t>
            </a:r>
            <a:r>
              <a:rPr lang="en-US" sz="3600" b="1" dirty="0">
                <a:latin typeface="+mn-lt"/>
              </a:rPr>
              <a:t>Students 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4C0A5-0816-11D3-06EC-18454B20B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7886700" cy="5030787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Deep commitment to student learning</a:t>
            </a:r>
          </a:p>
          <a:p>
            <a:r>
              <a:rPr lang="en-US" sz="2800" b="1" dirty="0"/>
              <a:t>Teacher as a Role Model  </a:t>
            </a:r>
          </a:p>
          <a:p>
            <a:pPr lvl="1"/>
            <a:r>
              <a:rPr lang="en-US" sz="2500" b="1" dirty="0"/>
              <a:t>Positive Attributes of Humans </a:t>
            </a:r>
          </a:p>
          <a:p>
            <a:pPr lvl="2"/>
            <a:r>
              <a:rPr lang="en-US" sz="2400" dirty="0"/>
              <a:t>Effort – Doing your best</a:t>
            </a:r>
          </a:p>
          <a:p>
            <a:pPr lvl="2"/>
            <a:r>
              <a:rPr lang="en-US" sz="2400" dirty="0"/>
              <a:t>Hard Work</a:t>
            </a:r>
          </a:p>
          <a:p>
            <a:pPr lvl="2"/>
            <a:r>
              <a:rPr lang="en-US" sz="2400" dirty="0"/>
              <a:t>Learning </a:t>
            </a:r>
          </a:p>
          <a:p>
            <a:pPr lvl="2"/>
            <a:r>
              <a:rPr lang="en-US" sz="2400" dirty="0"/>
              <a:t>Curiosity</a:t>
            </a:r>
          </a:p>
          <a:p>
            <a:pPr lvl="2"/>
            <a:r>
              <a:rPr lang="en-US" sz="2400" dirty="0"/>
              <a:t>Respect</a:t>
            </a:r>
          </a:p>
          <a:p>
            <a:pPr lvl="2"/>
            <a:r>
              <a:rPr lang="en-US" sz="2400" dirty="0"/>
              <a:t>Empathy</a:t>
            </a:r>
          </a:p>
          <a:p>
            <a:pPr lvl="2"/>
            <a:r>
              <a:rPr lang="en-US" sz="2400" dirty="0"/>
              <a:t>Patience</a:t>
            </a:r>
          </a:p>
          <a:p>
            <a:pPr lvl="2"/>
            <a:r>
              <a:rPr lang="en-US" sz="2400" dirty="0"/>
              <a:t>Responding to mistakes</a:t>
            </a:r>
          </a:p>
          <a:p>
            <a:pPr lvl="2"/>
            <a:r>
              <a:rPr lang="en-US" sz="2400" dirty="0"/>
              <a:t>Regulating my emotions</a:t>
            </a:r>
          </a:p>
          <a:p>
            <a:pPr lvl="2"/>
            <a:r>
              <a:rPr lang="en-US" sz="2400" b="1" dirty="0"/>
              <a:t>Kindness</a:t>
            </a:r>
          </a:p>
          <a:p>
            <a:pPr lvl="2"/>
            <a:endParaRPr lang="en-US" sz="2200" dirty="0"/>
          </a:p>
          <a:p>
            <a:pPr lvl="2"/>
            <a:endParaRPr lang="en-US" sz="2200" dirty="0"/>
          </a:p>
          <a:p>
            <a:pPr lvl="2"/>
            <a:endParaRPr lang="en-US" sz="2200" dirty="0"/>
          </a:p>
          <a:p>
            <a:pPr lvl="1"/>
            <a:endParaRPr lang="en-US" sz="2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34047-A9CC-29FC-5EDB-3E6323C5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42A45F8F-B3BF-5EBD-73BF-598E6A522836}"/>
              </a:ext>
            </a:extLst>
          </p:cNvPr>
          <p:cNvSpPr/>
          <p:nvPr/>
        </p:nvSpPr>
        <p:spPr>
          <a:xfrm>
            <a:off x="181304" y="681037"/>
            <a:ext cx="640080" cy="64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99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9AB12-A82A-06E5-DAC3-0DB4E303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  <a:solidFill>
            <a:srgbClr val="FF8AD8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sz="3600" dirty="0"/>
              <a:t> </a:t>
            </a:r>
            <a:r>
              <a:rPr lang="en-US" sz="3600" dirty="0">
                <a:latin typeface="+mn-lt"/>
              </a:rPr>
              <a:t>Passion for </a:t>
            </a:r>
            <a:r>
              <a:rPr lang="en-US" sz="3600" b="1" dirty="0">
                <a:latin typeface="+mn-lt"/>
              </a:rPr>
              <a:t>Students 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4C0A5-0816-11D3-06EC-18454B20B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7886700" cy="50307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/>
              <a:t>Acts of Kindness </a:t>
            </a:r>
            <a:r>
              <a:rPr lang="en-US" sz="1600" dirty="0"/>
              <a:t>(Notes from videos and classroom walk-throughs)</a:t>
            </a:r>
          </a:p>
          <a:p>
            <a:pPr marL="0" indent="0">
              <a:buNone/>
            </a:pPr>
            <a:r>
              <a:rPr lang="en-US" sz="2800" dirty="0"/>
              <a:t>A teacher:</a:t>
            </a:r>
          </a:p>
          <a:p>
            <a:r>
              <a:rPr lang="en-US" sz="1400" dirty="0"/>
              <a:t>Greeting students at the door with a warm smile and comment</a:t>
            </a:r>
          </a:p>
          <a:p>
            <a:r>
              <a:rPr lang="en-US" sz="1400" dirty="0"/>
              <a:t>Organizing the space and schedule to support student learning</a:t>
            </a:r>
          </a:p>
          <a:p>
            <a:r>
              <a:rPr lang="en-US" sz="1400" dirty="0"/>
              <a:t>Actively including all students in responding </a:t>
            </a:r>
            <a:r>
              <a:rPr lang="en-US" sz="1400" i="1" dirty="0"/>
              <a:t>(Everyone Does Everything)</a:t>
            </a:r>
          </a:p>
          <a:p>
            <a:r>
              <a:rPr lang="en-US" sz="1400" dirty="0"/>
              <a:t>Making the classroom safe for all learners</a:t>
            </a:r>
          </a:p>
          <a:p>
            <a:r>
              <a:rPr lang="en-US" sz="1400" dirty="0"/>
              <a:t>Circulating and monitoring ALL students … commenting on work … connecting</a:t>
            </a:r>
          </a:p>
          <a:p>
            <a:r>
              <a:rPr lang="en-US" sz="1400" dirty="0"/>
              <a:t>Giving students time to prepare their answer and share it with a partner before being called on</a:t>
            </a:r>
          </a:p>
          <a:p>
            <a:r>
              <a:rPr lang="en-US" sz="1400" dirty="0"/>
              <a:t>Tapping a student on the back to let him know he/she will be called on next</a:t>
            </a:r>
          </a:p>
          <a:p>
            <a:r>
              <a:rPr lang="en-US" sz="1400" dirty="0"/>
              <a:t>Handing a pencil to a student when needed</a:t>
            </a:r>
          </a:p>
          <a:p>
            <a:r>
              <a:rPr lang="en-US" sz="1400" dirty="0"/>
              <a:t>Reminding students that  in this class we assist others … we do not bully</a:t>
            </a:r>
          </a:p>
          <a:p>
            <a:r>
              <a:rPr lang="en-US" sz="1400" dirty="0" err="1"/>
              <a:t>Preteaching</a:t>
            </a:r>
            <a:r>
              <a:rPr lang="en-US" sz="1400" dirty="0"/>
              <a:t> critical content to a child before the class lesson</a:t>
            </a:r>
          </a:p>
          <a:p>
            <a:r>
              <a:rPr lang="en-US" sz="1400" dirty="0"/>
              <a:t>Correcting errors in a neutral manner</a:t>
            </a:r>
          </a:p>
          <a:p>
            <a:r>
              <a:rPr lang="en-US" sz="1400" dirty="0"/>
              <a:t>Ensuring that all students learn and are successful </a:t>
            </a:r>
          </a:p>
          <a:p>
            <a:r>
              <a:rPr lang="en-US" sz="1400" dirty="0"/>
              <a:t>Offering a student the </a:t>
            </a:r>
            <a:r>
              <a:rPr lang="en-US" sz="1400" b="1" dirty="0"/>
              <a:t>me</a:t>
            </a:r>
            <a:r>
              <a:rPr lang="en-US" sz="1400" dirty="0"/>
              <a:t> or </a:t>
            </a:r>
            <a:r>
              <a:rPr lang="en-US" sz="1400" b="1" dirty="0"/>
              <a:t>we option </a:t>
            </a:r>
            <a:r>
              <a:rPr lang="en-US" sz="1400" dirty="0"/>
              <a:t>when they are asked to read to the class or partner</a:t>
            </a:r>
            <a:endParaRPr lang="en-US" sz="1800" dirty="0"/>
          </a:p>
          <a:p>
            <a:pPr marL="0" indent="0">
              <a:buNone/>
            </a:pPr>
            <a:r>
              <a:rPr lang="en-US" sz="2800" dirty="0"/>
              <a:t>	</a:t>
            </a:r>
          </a:p>
          <a:p>
            <a:pPr marL="0" indent="0">
              <a:buNone/>
            </a:pPr>
            <a:r>
              <a:rPr lang="en-US" sz="2800" dirty="0"/>
              <a:t>	</a:t>
            </a:r>
          </a:p>
          <a:p>
            <a:pPr marL="0" indent="0">
              <a:buNone/>
            </a:pPr>
            <a:endParaRPr lang="en-US" sz="2200" dirty="0"/>
          </a:p>
          <a:p>
            <a:pPr lvl="2"/>
            <a:endParaRPr lang="en-US" sz="2200" dirty="0"/>
          </a:p>
          <a:p>
            <a:pPr lvl="2"/>
            <a:endParaRPr lang="en-US" sz="2200" dirty="0"/>
          </a:p>
          <a:p>
            <a:pPr lvl="1"/>
            <a:endParaRPr lang="en-US" sz="2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34047-A9CC-29FC-5EDB-3E6323C5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92874"/>
            <a:ext cx="2057400" cy="365125"/>
          </a:xfrm>
        </p:spPr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42A45F8F-B3BF-5EBD-73BF-598E6A522836}"/>
              </a:ext>
            </a:extLst>
          </p:cNvPr>
          <p:cNvSpPr/>
          <p:nvPr/>
        </p:nvSpPr>
        <p:spPr>
          <a:xfrm>
            <a:off x="181304" y="681037"/>
            <a:ext cx="640080" cy="64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20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9AB12-A82A-06E5-DAC3-0DB4E303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  <a:solidFill>
            <a:srgbClr val="FF8AD8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sz="3600" dirty="0"/>
              <a:t> </a:t>
            </a:r>
            <a:r>
              <a:rPr lang="en-US" sz="3600" dirty="0">
                <a:latin typeface="+mn-lt"/>
              </a:rPr>
              <a:t>Passion for </a:t>
            </a:r>
            <a:r>
              <a:rPr lang="en-US" sz="3600" b="1" dirty="0">
                <a:latin typeface="+mn-lt"/>
              </a:rPr>
              <a:t>Students 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4C0A5-0816-11D3-06EC-18454B20B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7886700" cy="50307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/>
              <a:t>Acts of Kindness </a:t>
            </a:r>
            <a:endParaRPr lang="en-US" sz="16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2000" dirty="0"/>
              <a:t>I SEE YOU.</a:t>
            </a:r>
          </a:p>
          <a:p>
            <a:pPr marL="0" indent="0">
              <a:buNone/>
            </a:pPr>
            <a:r>
              <a:rPr lang="en-US" sz="2000" dirty="0"/>
              <a:t>	I HEAR YOU.</a:t>
            </a:r>
          </a:p>
          <a:p>
            <a:pPr marL="0" indent="0">
              <a:buNone/>
            </a:pPr>
            <a:r>
              <a:rPr lang="en-US" sz="2000" dirty="0"/>
              <a:t>	I KNOW YOU.</a:t>
            </a:r>
          </a:p>
          <a:p>
            <a:pPr marL="0" indent="0">
              <a:buNone/>
            </a:pPr>
            <a:r>
              <a:rPr lang="en-US" sz="2000" dirty="0"/>
              <a:t>	I CARE ABOUT YOU.</a:t>
            </a:r>
          </a:p>
          <a:p>
            <a:pPr marL="0" indent="0">
              <a:buNone/>
            </a:pPr>
            <a:r>
              <a:rPr lang="en-US" sz="2000" dirty="0"/>
              <a:t>	YOU ARE SAFE HERE.</a:t>
            </a:r>
          </a:p>
          <a:p>
            <a:pPr marL="0" indent="0">
              <a:buNone/>
            </a:pPr>
            <a:r>
              <a:rPr lang="en-US" sz="2000" dirty="0"/>
              <a:t>	YOU WILL LEARN.</a:t>
            </a:r>
          </a:p>
          <a:p>
            <a:pPr marL="0" indent="0">
              <a:buNone/>
            </a:pPr>
            <a:r>
              <a:rPr lang="en-US" sz="2000" dirty="0"/>
              <a:t>	YOU WILL THRIVE. </a:t>
            </a:r>
          </a:p>
          <a:p>
            <a:pPr marL="0" indent="0">
              <a:buNone/>
            </a:pPr>
            <a:r>
              <a:rPr lang="en-US" sz="2000" dirty="0"/>
              <a:t>	AND SO IT IS.</a:t>
            </a: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r>
              <a:rPr lang="en-US" sz="2800" dirty="0"/>
              <a:t>	</a:t>
            </a:r>
          </a:p>
          <a:p>
            <a:pPr marL="0" indent="0">
              <a:buNone/>
            </a:pPr>
            <a:r>
              <a:rPr lang="en-US" sz="2800" dirty="0"/>
              <a:t>	</a:t>
            </a:r>
          </a:p>
          <a:p>
            <a:pPr marL="0" indent="0">
              <a:buNone/>
            </a:pPr>
            <a:endParaRPr lang="en-US" sz="2200" dirty="0"/>
          </a:p>
          <a:p>
            <a:pPr lvl="2"/>
            <a:endParaRPr lang="en-US" sz="2200" dirty="0"/>
          </a:p>
          <a:p>
            <a:pPr lvl="2"/>
            <a:endParaRPr lang="en-US" sz="2200" dirty="0"/>
          </a:p>
          <a:p>
            <a:pPr lvl="1"/>
            <a:endParaRPr lang="en-US" sz="2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34047-A9CC-29FC-5EDB-3E6323C5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42A45F8F-B3BF-5EBD-73BF-598E6A522836}"/>
              </a:ext>
            </a:extLst>
          </p:cNvPr>
          <p:cNvSpPr/>
          <p:nvPr/>
        </p:nvSpPr>
        <p:spPr>
          <a:xfrm>
            <a:off x="181304" y="681037"/>
            <a:ext cx="640080" cy="64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20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9AB12-A82A-06E5-DAC3-0DB4E303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  <a:solidFill>
            <a:srgbClr val="FF8AD8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sz="3600" dirty="0"/>
              <a:t> </a:t>
            </a:r>
            <a:r>
              <a:rPr lang="en-US" sz="3600" dirty="0">
                <a:latin typeface="+mn-lt"/>
              </a:rPr>
              <a:t>Passion for </a:t>
            </a:r>
            <a:r>
              <a:rPr lang="en-US" sz="3600" b="1" dirty="0">
                <a:latin typeface="+mn-lt"/>
              </a:rPr>
              <a:t>Students 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4C0A5-0816-11D3-06EC-18454B20B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7886700" cy="5030787"/>
          </a:xfrm>
        </p:spPr>
        <p:txBody>
          <a:bodyPr/>
          <a:lstStyle/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r>
              <a:rPr lang="en-US" sz="2800" dirty="0"/>
              <a:t>	</a:t>
            </a:r>
          </a:p>
          <a:p>
            <a:pPr marL="0" indent="0">
              <a:buNone/>
            </a:pPr>
            <a:r>
              <a:rPr lang="en-US" sz="2800" dirty="0"/>
              <a:t>	</a:t>
            </a:r>
          </a:p>
          <a:p>
            <a:pPr marL="0" indent="0">
              <a:buNone/>
            </a:pPr>
            <a:endParaRPr lang="en-US" sz="2200" dirty="0"/>
          </a:p>
          <a:p>
            <a:pPr lvl="2"/>
            <a:endParaRPr lang="en-US" sz="2200" dirty="0"/>
          </a:p>
          <a:p>
            <a:pPr lvl="2"/>
            <a:endParaRPr lang="en-US" sz="2200" dirty="0"/>
          </a:p>
          <a:p>
            <a:pPr lvl="1"/>
            <a:endParaRPr lang="en-US" sz="2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34047-A9CC-29FC-5EDB-3E6323C5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42A45F8F-B3BF-5EBD-73BF-598E6A522836}"/>
              </a:ext>
            </a:extLst>
          </p:cNvPr>
          <p:cNvSpPr/>
          <p:nvPr/>
        </p:nvSpPr>
        <p:spPr>
          <a:xfrm>
            <a:off x="181304" y="681037"/>
            <a:ext cx="640080" cy="64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A432DD-A750-F180-6BED-C5E8CEBB69C3}"/>
              </a:ext>
            </a:extLst>
          </p:cNvPr>
          <p:cNvSpPr txBox="1"/>
          <p:nvPr/>
        </p:nvSpPr>
        <p:spPr>
          <a:xfrm>
            <a:off x="628650" y="2859614"/>
            <a:ext cx="8078028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effectLst/>
              </a:rPr>
              <a:t>Kindness </a:t>
            </a:r>
          </a:p>
          <a:p>
            <a:endParaRPr lang="en-US" sz="2800" b="1" dirty="0">
              <a:solidFill>
                <a:srgbClr val="000000"/>
              </a:solidFill>
              <a:effectLst/>
            </a:endParaRPr>
          </a:p>
          <a:p>
            <a:r>
              <a:rPr lang="en-US" sz="2800" b="1" dirty="0">
                <a:solidFill>
                  <a:srgbClr val="000000"/>
                </a:solidFill>
                <a:effectLst/>
              </a:rPr>
              <a:t>So many gods, So many creeds, So many paths that wind and wind, While just the art of being kind is all the sad world needs.</a:t>
            </a:r>
            <a:r>
              <a:rPr lang="en-US" sz="2800" dirty="0">
                <a:solidFill>
                  <a:srgbClr val="000000"/>
                </a:solidFill>
                <a:effectLst/>
              </a:rPr>
              <a:t> </a:t>
            </a:r>
          </a:p>
          <a:p>
            <a:r>
              <a:rPr lang="en-US" sz="1800" dirty="0">
                <a:solidFill>
                  <a:srgbClr val="000000"/>
                </a:solidFill>
                <a:effectLst/>
              </a:rPr>
              <a:t>(</a:t>
            </a:r>
            <a:r>
              <a:rPr lang="en-US" sz="180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Ella Wheeler Wilcox, poet, 1850-1919)</a:t>
            </a:r>
          </a:p>
          <a:p>
            <a:endParaRPr lang="en-US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endParaRPr lang="en-US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553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72F3F-C2E1-09AC-69AD-33B6F64F0FC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85FF"/>
          </a:solidFill>
        </p:spPr>
        <p:txBody>
          <a:bodyPr/>
          <a:lstStyle/>
          <a:p>
            <a:r>
              <a:rPr lang="en-US" b="1" dirty="0">
                <a:latin typeface="+mn-lt"/>
              </a:rPr>
              <a:t>Happy Valentine’s Day   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77C69-1482-BEBF-ED6B-071561656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261" y="1825625"/>
            <a:ext cx="8068089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/>
              <a:t>May you celebrate our shared profession.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May you celebrate the learning of your students.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May you celebrate that you make a difference.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8FC48F-FCCC-3FDA-EE76-87F57F3EC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F3854D74-4D6F-9808-2C51-D76E3398FEE5}"/>
              </a:ext>
            </a:extLst>
          </p:cNvPr>
          <p:cNvSpPr/>
          <p:nvPr/>
        </p:nvSpPr>
        <p:spPr>
          <a:xfrm>
            <a:off x="81501" y="2678802"/>
            <a:ext cx="365760" cy="36576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art 5">
            <a:extLst>
              <a:ext uri="{FF2B5EF4-FFF2-40B4-BE49-F238E27FC236}">
                <a16:creationId xmlns:a16="http://schemas.microsoft.com/office/drawing/2014/main" id="{C606565C-A56D-A440-3C7B-19498A359D85}"/>
              </a:ext>
            </a:extLst>
          </p:cNvPr>
          <p:cNvSpPr/>
          <p:nvPr/>
        </p:nvSpPr>
        <p:spPr>
          <a:xfrm>
            <a:off x="81501" y="3635534"/>
            <a:ext cx="365760" cy="36576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art 6">
            <a:extLst>
              <a:ext uri="{FF2B5EF4-FFF2-40B4-BE49-F238E27FC236}">
                <a16:creationId xmlns:a16="http://schemas.microsoft.com/office/drawing/2014/main" id="{841562F1-6371-4FC0-3BBC-4650C5AD1641}"/>
              </a:ext>
            </a:extLst>
          </p:cNvPr>
          <p:cNvSpPr/>
          <p:nvPr/>
        </p:nvSpPr>
        <p:spPr>
          <a:xfrm>
            <a:off x="154388" y="4592266"/>
            <a:ext cx="365760" cy="36576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88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E98D0-6BFA-5D42-92A7-051A074E0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 little kindness </a:t>
            </a:r>
            <a:r>
              <a:rPr lang="en-US" dirty="0"/>
              <a:t>music </a:t>
            </a:r>
            <a:br>
              <a:rPr lang="en-US" dirty="0"/>
            </a:br>
            <a:r>
              <a:rPr lang="en-US" dirty="0"/>
              <a:t>Kindness ---- Scott Perry.mp3</a:t>
            </a:r>
          </a:p>
        </p:txBody>
      </p:sp>
      <p:pic>
        <p:nvPicPr>
          <p:cNvPr id="5" name="Kindness-----Scott Perry" descr="Kindness-----Scott Perry">
            <a:hlinkClick r:id="" action="ppaction://media"/>
            <a:extLst>
              <a:ext uri="{FF2B5EF4-FFF2-40B4-BE49-F238E27FC236}">
                <a16:creationId xmlns:a16="http://schemas.microsoft.com/office/drawing/2014/main" id="{C7B893D1-9F8C-2C48-B772-96613316CFCB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594100"/>
            <a:ext cx="812800" cy="8128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B5C58-F16E-3B4A-8203-345D09365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BBCBDF-B91A-DD83-D8F7-F7D9EE040285}"/>
              </a:ext>
            </a:extLst>
          </p:cNvPr>
          <p:cNvSpPr txBox="1"/>
          <p:nvPr/>
        </p:nvSpPr>
        <p:spPr>
          <a:xfrm>
            <a:off x="628650" y="5426765"/>
            <a:ext cx="643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See accompanying article. </a:t>
            </a:r>
            <a:r>
              <a:rPr lang="en-US" i="1" dirty="0"/>
              <a:t>Science of Learning </a:t>
            </a:r>
            <a:r>
              <a:rPr lang="en-US" dirty="0"/>
              <a:t>by Deans for Impact</a:t>
            </a:r>
          </a:p>
        </p:txBody>
      </p:sp>
    </p:spTree>
    <p:extLst>
      <p:ext uri="{BB962C8B-B14F-4D97-AF65-F5344CB8AC3E}">
        <p14:creationId xmlns:p14="http://schemas.microsoft.com/office/powerpoint/2010/main" val="13221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0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72F3F-C2E1-09AC-69AD-33B6F64F0FC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85FF"/>
          </a:solidFill>
        </p:spPr>
        <p:txBody>
          <a:bodyPr/>
          <a:lstStyle/>
          <a:p>
            <a:r>
              <a:rPr lang="en-US" b="1" dirty="0">
                <a:latin typeface="+mn-lt"/>
              </a:rPr>
              <a:t>Upcoming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77C69-1482-BEBF-ED6B-071561656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163" y="1825625"/>
            <a:ext cx="806808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Don’t delay—space is very limited and will fill soon!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/>
              <a:t>2024 Explicit Instruction Academy, June 17–21, Portland, Oregon</a:t>
            </a:r>
          </a:p>
          <a:p>
            <a:pPr marL="0" indent="0">
              <a:buNone/>
            </a:pPr>
            <a:r>
              <a:rPr lang="en-US" sz="2800" dirty="0">
                <a:hlinkClick r:id="rId2"/>
              </a:rPr>
              <a:t>safeandcivilschools.com/explicit-instruction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Explicit Instruction session at </a:t>
            </a:r>
            <a:r>
              <a:rPr lang="en-US" sz="2800"/>
              <a:t>the 2024 Safe </a:t>
            </a:r>
            <a:r>
              <a:rPr lang="en-US" sz="2800" dirty="0"/>
              <a:t>&amp; Civil Schools National Conference, July 14–18, Portland Oregon</a:t>
            </a:r>
            <a:br>
              <a:rPr lang="en-US" sz="2800" dirty="0"/>
            </a:br>
            <a:r>
              <a:rPr lang="en-US" sz="2800" u="sng" dirty="0">
                <a:hlinkClick r:id="rId3"/>
              </a:rPr>
              <a:t>safeandcivilschools.com/2024</a:t>
            </a:r>
            <a:endParaRPr lang="en-US" sz="2800" u="sng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8FC48F-FCCC-3FDA-EE76-87F57F3EC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B9AB-F896-F94F-95BE-1435B04EDF39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F3854D74-4D6F-9808-2C51-D76E3398FEE5}"/>
              </a:ext>
            </a:extLst>
          </p:cNvPr>
          <p:cNvSpPr/>
          <p:nvPr/>
        </p:nvSpPr>
        <p:spPr>
          <a:xfrm>
            <a:off x="260403" y="2678802"/>
            <a:ext cx="365760" cy="36576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art 5">
            <a:extLst>
              <a:ext uri="{FF2B5EF4-FFF2-40B4-BE49-F238E27FC236}">
                <a16:creationId xmlns:a16="http://schemas.microsoft.com/office/drawing/2014/main" id="{C606565C-A56D-A440-3C7B-19498A359D85}"/>
              </a:ext>
            </a:extLst>
          </p:cNvPr>
          <p:cNvSpPr/>
          <p:nvPr/>
        </p:nvSpPr>
        <p:spPr>
          <a:xfrm>
            <a:off x="260403" y="4516803"/>
            <a:ext cx="365760" cy="36576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549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4543</TotalTime>
  <Words>1095</Words>
  <Application>Microsoft Macintosh PowerPoint</Application>
  <PresentationFormat>On-screen Show (4:3)</PresentationFormat>
  <Paragraphs>291</Paragraphs>
  <Slides>25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Georgia</vt:lpstr>
      <vt:lpstr>Times New Roman</vt:lpstr>
      <vt:lpstr>Office Theme</vt:lpstr>
      <vt:lpstr>The Heart of Teaching   </vt:lpstr>
      <vt:lpstr>    VALENTINE’S DAY </vt:lpstr>
      <vt:lpstr>          Our Goal    </vt:lpstr>
      <vt:lpstr>  Our Super Power - Teaching  </vt:lpstr>
      <vt:lpstr>Bodies of Knowledge  - Profession of Teaching </vt:lpstr>
      <vt:lpstr>Bodies of Knowledge  - Profession of Teaching </vt:lpstr>
      <vt:lpstr>Bodies of Knowledge  - Profession of Teaching </vt:lpstr>
      <vt:lpstr>Bodies of Knowledge  - Profession of Teaching </vt:lpstr>
      <vt:lpstr>Bodies of Knowledge  - Profession of Teaching </vt:lpstr>
      <vt:lpstr>Bodies of Knowledge  - Profession of Teaching </vt:lpstr>
      <vt:lpstr> Intangibles – Heart Characteristics of Teachers   </vt:lpstr>
      <vt:lpstr>Heart Characteristics of Teachers Add three Heart Characteristics in Chat Box.  kind  dedicated</vt:lpstr>
      <vt:lpstr>     Heart Characteristics of Teachers</vt:lpstr>
      <vt:lpstr>  Passion for Teaching</vt:lpstr>
      <vt:lpstr>  Passion for Teaching</vt:lpstr>
      <vt:lpstr>  Passion for Teaching</vt:lpstr>
      <vt:lpstr>  Passion for the Content</vt:lpstr>
      <vt:lpstr>  Passion for the Content</vt:lpstr>
      <vt:lpstr>  Passion for Students </vt:lpstr>
      <vt:lpstr>  Passion for Students </vt:lpstr>
      <vt:lpstr>  Passion for Students </vt:lpstr>
      <vt:lpstr>  Passion for Students </vt:lpstr>
      <vt:lpstr>Happy Valentine’s Day    2024</vt:lpstr>
      <vt:lpstr>A little kindness music  Kindness ---- Scott Perry.mp3</vt:lpstr>
      <vt:lpstr>Upcoming Events</vt:lpstr>
    </vt:vector>
  </TitlesOfParts>
  <Manager/>
  <Company/>
  <LinksUpToDate>false</LinksUpToDate>
  <SharedDoc>false</SharedDoc>
  <HyperlinkBase>ancorapublsihing.com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Human Heart Characteristics of Teachers  </dc:title>
  <dc:subject/>
  <dc:creator>Anita Archer</dc:creator>
  <cp:keywords/>
  <dc:description/>
  <cp:lastModifiedBy>Sara Ferris</cp:lastModifiedBy>
  <cp:revision>28</cp:revision>
  <cp:lastPrinted>2024-02-14T17:31:30Z</cp:lastPrinted>
  <dcterms:created xsi:type="dcterms:W3CDTF">2023-02-13T00:01:09Z</dcterms:created>
  <dcterms:modified xsi:type="dcterms:W3CDTF">2024-02-16T18:24:50Z</dcterms:modified>
  <cp:category/>
</cp:coreProperties>
</file>